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27"/>
  </p:notesMasterIdLst>
  <p:sldIdLst>
    <p:sldId id="256" r:id="rId2"/>
    <p:sldId id="257" r:id="rId3"/>
    <p:sldId id="258" r:id="rId4"/>
    <p:sldId id="274" r:id="rId5"/>
    <p:sldId id="275" r:id="rId6"/>
    <p:sldId id="285" r:id="rId7"/>
    <p:sldId id="287" r:id="rId8"/>
    <p:sldId id="299" r:id="rId9"/>
    <p:sldId id="261" r:id="rId10"/>
    <p:sldId id="277" r:id="rId11"/>
    <p:sldId id="279" r:id="rId12"/>
    <p:sldId id="281" r:id="rId13"/>
    <p:sldId id="262" r:id="rId14"/>
    <p:sldId id="273" r:id="rId15"/>
    <p:sldId id="293" r:id="rId16"/>
    <p:sldId id="290" r:id="rId17"/>
    <p:sldId id="291" r:id="rId18"/>
    <p:sldId id="292" r:id="rId19"/>
    <p:sldId id="294" r:id="rId20"/>
    <p:sldId id="296" r:id="rId21"/>
    <p:sldId id="297" r:id="rId22"/>
    <p:sldId id="295" r:id="rId23"/>
    <p:sldId id="298" r:id="rId24"/>
    <p:sldId id="284" r:id="rId25"/>
    <p:sldId id="272" r:id="rId26"/>
  </p:sldIdLst>
  <p:sldSz cx="12192000" cy="6858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94660"/>
  </p:normalViewPr>
  <p:slideViewPr>
    <p:cSldViewPr snapToGrid="0">
      <p:cViewPr varScale="1">
        <p:scale>
          <a:sx n="88" d="100"/>
          <a:sy n="88" d="100"/>
        </p:scale>
        <p:origin x="202"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E2F1C2-01DE-423B-864A-488FDE1E1D90}" type="datetimeFigureOut">
              <a:rPr lang="en-IN" smtClean="0"/>
              <a:t>21-05-2024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0A9C32-3BD9-4966-8299-07E32AC3F18A}" type="slidenum">
              <a:rPr lang="en-IN" smtClean="0"/>
              <a:t>‹#›</a:t>
            </a:fld>
            <a:endParaRPr lang="en-IN"/>
          </a:p>
        </p:txBody>
      </p:sp>
    </p:spTree>
    <p:extLst>
      <p:ext uri="{BB962C8B-B14F-4D97-AF65-F5344CB8AC3E}">
        <p14:creationId xmlns:p14="http://schemas.microsoft.com/office/powerpoint/2010/main" val="27593993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80A9C32-3BD9-4966-8299-07E32AC3F18A}" type="slidenum">
              <a:rPr lang="en-IN" smtClean="0"/>
              <a:t>2</a:t>
            </a:fld>
            <a:endParaRPr lang="en-IN"/>
          </a:p>
        </p:txBody>
      </p:sp>
    </p:spTree>
    <p:extLst>
      <p:ext uri="{BB962C8B-B14F-4D97-AF65-F5344CB8AC3E}">
        <p14:creationId xmlns:p14="http://schemas.microsoft.com/office/powerpoint/2010/main" val="2945542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20D6-2F9C-4752-9C98-BC93ED6BA1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AE270BE-C58D-454F-9F53-9061C140F2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8C3A4D2-FD86-43AD-8D4C-05A039EA1496}"/>
              </a:ext>
            </a:extLst>
          </p:cNvPr>
          <p:cNvSpPr>
            <a:spLocks noGrp="1"/>
          </p:cNvSpPr>
          <p:nvPr>
            <p:ph type="dt" sz="half" idx="10"/>
          </p:nvPr>
        </p:nvSpPr>
        <p:spPr/>
        <p:txBody>
          <a:bodyPr/>
          <a:lstStyle/>
          <a:p>
            <a:fld id="{E30AA148-EF73-4905-8CAB-7134AB7B2A65}" type="datetime1">
              <a:rPr lang="en-IN" smtClean="0"/>
              <a:t>21-05-2024</a:t>
            </a:fld>
            <a:endParaRPr lang="en-IN"/>
          </a:p>
        </p:txBody>
      </p:sp>
      <p:sp>
        <p:nvSpPr>
          <p:cNvPr id="5" name="Footer Placeholder 4">
            <a:extLst>
              <a:ext uri="{FF2B5EF4-FFF2-40B4-BE49-F238E27FC236}">
                <a16:creationId xmlns:a16="http://schemas.microsoft.com/office/drawing/2014/main" id="{2E3C2132-B069-4C70-A66D-2F6E80F43B7D}"/>
              </a:ext>
            </a:extLst>
          </p:cNvPr>
          <p:cNvSpPr>
            <a:spLocks noGrp="1"/>
          </p:cNvSpPr>
          <p:nvPr>
            <p:ph type="ftr" sz="quarter" idx="11"/>
          </p:nvPr>
        </p:nvSpPr>
        <p:spPr/>
        <p:txBody>
          <a:bodyPr/>
          <a:lstStyle/>
          <a:p>
            <a:r>
              <a:rPr lang="en-US"/>
              <a:t>Project Title | Department of Information Science and Engineering</a:t>
            </a:r>
            <a:endParaRPr lang="en-IN"/>
          </a:p>
        </p:txBody>
      </p:sp>
      <p:sp>
        <p:nvSpPr>
          <p:cNvPr id="6" name="Slide Number Placeholder 5">
            <a:extLst>
              <a:ext uri="{FF2B5EF4-FFF2-40B4-BE49-F238E27FC236}">
                <a16:creationId xmlns:a16="http://schemas.microsoft.com/office/drawing/2014/main" id="{A6BD8282-B36B-4819-B910-278751FED44B}"/>
              </a:ext>
            </a:extLst>
          </p:cNvPr>
          <p:cNvSpPr>
            <a:spLocks noGrp="1"/>
          </p:cNvSpPr>
          <p:nvPr>
            <p:ph type="sldNum" sz="quarter" idx="12"/>
          </p:nvPr>
        </p:nvSpPr>
        <p:spPr/>
        <p:txBody>
          <a:bodyPr/>
          <a:lstStyle/>
          <a:p>
            <a:fld id="{1631108B-5D83-4953-8F3A-2D4544B1B95C}" type="slidenum">
              <a:rPr lang="en-IN" smtClean="0"/>
              <a:t>‹#›</a:t>
            </a:fld>
            <a:endParaRPr lang="en-IN"/>
          </a:p>
        </p:txBody>
      </p:sp>
    </p:spTree>
    <p:extLst>
      <p:ext uri="{BB962C8B-B14F-4D97-AF65-F5344CB8AC3E}">
        <p14:creationId xmlns:p14="http://schemas.microsoft.com/office/powerpoint/2010/main" val="9427515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1B271-BD71-41A4-ADFA-0064B76BD39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D520ED4-EC91-4643-8B1E-33D771097F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B6EAFB5-5ABE-4B92-AADE-C563297001D4}"/>
              </a:ext>
            </a:extLst>
          </p:cNvPr>
          <p:cNvSpPr>
            <a:spLocks noGrp="1"/>
          </p:cNvSpPr>
          <p:nvPr>
            <p:ph type="dt" sz="half" idx="10"/>
          </p:nvPr>
        </p:nvSpPr>
        <p:spPr/>
        <p:txBody>
          <a:bodyPr/>
          <a:lstStyle/>
          <a:p>
            <a:fld id="{E9CF11CD-E956-455E-B945-3EFA1DD3A5A4}" type="datetime1">
              <a:rPr lang="en-IN" smtClean="0"/>
              <a:t>21-05-2024</a:t>
            </a:fld>
            <a:endParaRPr lang="en-IN"/>
          </a:p>
        </p:txBody>
      </p:sp>
      <p:sp>
        <p:nvSpPr>
          <p:cNvPr id="5" name="Footer Placeholder 4">
            <a:extLst>
              <a:ext uri="{FF2B5EF4-FFF2-40B4-BE49-F238E27FC236}">
                <a16:creationId xmlns:a16="http://schemas.microsoft.com/office/drawing/2014/main" id="{265F9D3C-A882-4D84-9CCE-899F0AD919B1}"/>
              </a:ext>
            </a:extLst>
          </p:cNvPr>
          <p:cNvSpPr>
            <a:spLocks noGrp="1"/>
          </p:cNvSpPr>
          <p:nvPr>
            <p:ph type="ftr" sz="quarter" idx="11"/>
          </p:nvPr>
        </p:nvSpPr>
        <p:spPr/>
        <p:txBody>
          <a:bodyPr/>
          <a:lstStyle/>
          <a:p>
            <a:r>
              <a:rPr lang="en-US"/>
              <a:t>Project Title | Department of Information Science and Engineering</a:t>
            </a:r>
            <a:endParaRPr lang="en-IN"/>
          </a:p>
        </p:txBody>
      </p:sp>
      <p:sp>
        <p:nvSpPr>
          <p:cNvPr id="6" name="Slide Number Placeholder 5">
            <a:extLst>
              <a:ext uri="{FF2B5EF4-FFF2-40B4-BE49-F238E27FC236}">
                <a16:creationId xmlns:a16="http://schemas.microsoft.com/office/drawing/2014/main" id="{8F485418-9989-4C26-BE93-EBE24E8BED7D}"/>
              </a:ext>
            </a:extLst>
          </p:cNvPr>
          <p:cNvSpPr>
            <a:spLocks noGrp="1"/>
          </p:cNvSpPr>
          <p:nvPr>
            <p:ph type="sldNum" sz="quarter" idx="12"/>
          </p:nvPr>
        </p:nvSpPr>
        <p:spPr/>
        <p:txBody>
          <a:bodyPr/>
          <a:lstStyle/>
          <a:p>
            <a:fld id="{1631108B-5D83-4953-8F3A-2D4544B1B95C}" type="slidenum">
              <a:rPr lang="en-IN" smtClean="0"/>
              <a:t>‹#›</a:t>
            </a:fld>
            <a:endParaRPr lang="en-IN"/>
          </a:p>
        </p:txBody>
      </p:sp>
    </p:spTree>
    <p:extLst>
      <p:ext uri="{BB962C8B-B14F-4D97-AF65-F5344CB8AC3E}">
        <p14:creationId xmlns:p14="http://schemas.microsoft.com/office/powerpoint/2010/main" val="35025425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FC7FCB-8000-492C-8470-5BBE49A85D1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E898FBE-0DF3-46B5-991B-EB41A31161A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B51AD7C-1FFF-4E87-A2C6-C577B96DDA60}"/>
              </a:ext>
            </a:extLst>
          </p:cNvPr>
          <p:cNvSpPr>
            <a:spLocks noGrp="1"/>
          </p:cNvSpPr>
          <p:nvPr>
            <p:ph type="dt" sz="half" idx="10"/>
          </p:nvPr>
        </p:nvSpPr>
        <p:spPr/>
        <p:txBody>
          <a:bodyPr/>
          <a:lstStyle/>
          <a:p>
            <a:fld id="{D432BC37-61E2-4720-AB89-4A0C9B81435A}" type="datetime1">
              <a:rPr lang="en-IN" smtClean="0"/>
              <a:t>21-05-2024</a:t>
            </a:fld>
            <a:endParaRPr lang="en-IN"/>
          </a:p>
        </p:txBody>
      </p:sp>
      <p:sp>
        <p:nvSpPr>
          <p:cNvPr id="5" name="Footer Placeholder 4">
            <a:extLst>
              <a:ext uri="{FF2B5EF4-FFF2-40B4-BE49-F238E27FC236}">
                <a16:creationId xmlns:a16="http://schemas.microsoft.com/office/drawing/2014/main" id="{E1A6B0D3-6255-40A1-999A-0BCC265DA175}"/>
              </a:ext>
            </a:extLst>
          </p:cNvPr>
          <p:cNvSpPr>
            <a:spLocks noGrp="1"/>
          </p:cNvSpPr>
          <p:nvPr>
            <p:ph type="ftr" sz="quarter" idx="11"/>
          </p:nvPr>
        </p:nvSpPr>
        <p:spPr/>
        <p:txBody>
          <a:bodyPr/>
          <a:lstStyle/>
          <a:p>
            <a:r>
              <a:rPr lang="en-US"/>
              <a:t>Project Title | Department of Information Science and Engineering</a:t>
            </a:r>
            <a:endParaRPr lang="en-IN"/>
          </a:p>
        </p:txBody>
      </p:sp>
      <p:sp>
        <p:nvSpPr>
          <p:cNvPr id="6" name="Slide Number Placeholder 5">
            <a:extLst>
              <a:ext uri="{FF2B5EF4-FFF2-40B4-BE49-F238E27FC236}">
                <a16:creationId xmlns:a16="http://schemas.microsoft.com/office/drawing/2014/main" id="{930525B5-0CBE-44B7-9FCB-8244A5FD1076}"/>
              </a:ext>
            </a:extLst>
          </p:cNvPr>
          <p:cNvSpPr>
            <a:spLocks noGrp="1"/>
          </p:cNvSpPr>
          <p:nvPr>
            <p:ph type="sldNum" sz="quarter" idx="12"/>
          </p:nvPr>
        </p:nvSpPr>
        <p:spPr/>
        <p:txBody>
          <a:bodyPr/>
          <a:lstStyle/>
          <a:p>
            <a:fld id="{1631108B-5D83-4953-8F3A-2D4544B1B95C}" type="slidenum">
              <a:rPr lang="en-IN" smtClean="0"/>
              <a:t>‹#›</a:t>
            </a:fld>
            <a:endParaRPr lang="en-IN"/>
          </a:p>
        </p:txBody>
      </p:sp>
    </p:spTree>
    <p:extLst>
      <p:ext uri="{BB962C8B-B14F-4D97-AF65-F5344CB8AC3E}">
        <p14:creationId xmlns:p14="http://schemas.microsoft.com/office/powerpoint/2010/main" val="3706280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5FEB67D-FB64-48C4-B9E5-2EDC082BFE5D}"/>
              </a:ext>
            </a:extLst>
          </p:cNvPr>
          <p:cNvSpPr/>
          <p:nvPr userDrawn="1"/>
        </p:nvSpPr>
        <p:spPr>
          <a:xfrm>
            <a:off x="0" y="6176963"/>
            <a:ext cx="12192000" cy="681037"/>
          </a:xfrm>
          <a:prstGeom prst="rect">
            <a:avLst/>
          </a:prstGeom>
          <a:solidFill>
            <a:srgbClr val="00359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81" dirty="0"/>
          </a:p>
        </p:txBody>
      </p:sp>
      <p:sp>
        <p:nvSpPr>
          <p:cNvPr id="2" name="Title 1">
            <a:extLst>
              <a:ext uri="{FF2B5EF4-FFF2-40B4-BE49-F238E27FC236}">
                <a16:creationId xmlns:a16="http://schemas.microsoft.com/office/drawing/2014/main" id="{E69B3209-7168-4BE8-A734-CAC6A218B85B}"/>
              </a:ext>
            </a:extLst>
          </p:cNvPr>
          <p:cNvSpPr>
            <a:spLocks noGrp="1"/>
          </p:cNvSpPr>
          <p:nvPr>
            <p:ph type="title"/>
          </p:nvPr>
        </p:nvSpPr>
        <p:spPr>
          <a:xfrm>
            <a:off x="265545" y="-3"/>
            <a:ext cx="10515600" cy="1325563"/>
          </a:xfrm>
        </p:spPr>
        <p:txBody>
          <a:bodyPr/>
          <a:lstStyle>
            <a:lvl1pPr>
              <a:defRPr>
                <a:solidFill>
                  <a:schemeClr val="bg1"/>
                </a:solidFill>
              </a:defRPr>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846AF6A-61DD-4A56-AF39-6AA3EB1DCA27}"/>
              </a:ext>
            </a:extLst>
          </p:cNvPr>
          <p:cNvSpPr>
            <a:spLocks noGrp="1"/>
          </p:cNvSpPr>
          <p:nvPr>
            <p:ph idx="1"/>
          </p:nvPr>
        </p:nvSpPr>
        <p:spPr>
          <a:xfrm>
            <a:off x="471055" y="1575591"/>
            <a:ext cx="1131454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504AC07-9A6B-4F7F-A963-3D5DDFCAC7BB}"/>
              </a:ext>
            </a:extLst>
          </p:cNvPr>
          <p:cNvSpPr>
            <a:spLocks noGrp="1"/>
          </p:cNvSpPr>
          <p:nvPr>
            <p:ph type="dt" sz="half" idx="10"/>
          </p:nvPr>
        </p:nvSpPr>
        <p:spPr/>
        <p:txBody>
          <a:bodyPr/>
          <a:lstStyle>
            <a:lvl1pPr>
              <a:defRPr>
                <a:solidFill>
                  <a:schemeClr val="bg1"/>
                </a:solidFill>
              </a:defRPr>
            </a:lvl1pPr>
          </a:lstStyle>
          <a:p>
            <a:fld id="{64F878E6-5DE8-41D3-A3D4-164024813DEA}" type="datetime1">
              <a:rPr lang="en-IN" smtClean="0"/>
              <a:t>21-05-2024</a:t>
            </a:fld>
            <a:endParaRPr lang="en-IN"/>
          </a:p>
        </p:txBody>
      </p:sp>
      <p:sp>
        <p:nvSpPr>
          <p:cNvPr id="5" name="Footer Placeholder 4">
            <a:extLst>
              <a:ext uri="{FF2B5EF4-FFF2-40B4-BE49-F238E27FC236}">
                <a16:creationId xmlns:a16="http://schemas.microsoft.com/office/drawing/2014/main" id="{E390D4C8-C118-4C87-936E-D7D19606C0FD}"/>
              </a:ext>
            </a:extLst>
          </p:cNvPr>
          <p:cNvSpPr>
            <a:spLocks noGrp="1"/>
          </p:cNvSpPr>
          <p:nvPr>
            <p:ph type="ftr" sz="quarter" idx="11"/>
          </p:nvPr>
        </p:nvSpPr>
        <p:spPr/>
        <p:txBody>
          <a:bodyPr/>
          <a:lstStyle>
            <a:lvl1pPr>
              <a:defRPr>
                <a:solidFill>
                  <a:schemeClr val="bg1"/>
                </a:solidFill>
              </a:defRPr>
            </a:lvl1pPr>
          </a:lstStyle>
          <a:p>
            <a:r>
              <a:rPr lang="en-US"/>
              <a:t>Project Title | Department of Information Science and Engineering</a:t>
            </a:r>
            <a:endParaRPr lang="en-IN"/>
          </a:p>
        </p:txBody>
      </p:sp>
      <p:sp>
        <p:nvSpPr>
          <p:cNvPr id="6" name="Slide Number Placeholder 5">
            <a:extLst>
              <a:ext uri="{FF2B5EF4-FFF2-40B4-BE49-F238E27FC236}">
                <a16:creationId xmlns:a16="http://schemas.microsoft.com/office/drawing/2014/main" id="{83239B2E-2678-4B75-A912-F119C9246FC6}"/>
              </a:ext>
            </a:extLst>
          </p:cNvPr>
          <p:cNvSpPr>
            <a:spLocks noGrp="1"/>
          </p:cNvSpPr>
          <p:nvPr>
            <p:ph type="sldNum" sz="quarter" idx="12"/>
          </p:nvPr>
        </p:nvSpPr>
        <p:spPr/>
        <p:txBody>
          <a:bodyPr/>
          <a:lstStyle>
            <a:lvl1pPr>
              <a:defRPr>
                <a:solidFill>
                  <a:schemeClr val="bg1"/>
                </a:solidFill>
              </a:defRPr>
            </a:lvl1pPr>
          </a:lstStyle>
          <a:p>
            <a:fld id="{1631108B-5D83-4953-8F3A-2D4544B1B95C}" type="slidenum">
              <a:rPr lang="en-IN" smtClean="0"/>
              <a:pPr/>
              <a:t>‹#›</a:t>
            </a:fld>
            <a:endParaRPr lang="en-IN"/>
          </a:p>
        </p:txBody>
      </p:sp>
      <p:sp>
        <p:nvSpPr>
          <p:cNvPr id="7" name="Title 1">
            <a:extLst>
              <a:ext uri="{FF2B5EF4-FFF2-40B4-BE49-F238E27FC236}">
                <a16:creationId xmlns:a16="http://schemas.microsoft.com/office/drawing/2014/main" id="{4723912A-56A9-4FA3-A24F-B296638F5F07}"/>
              </a:ext>
            </a:extLst>
          </p:cNvPr>
          <p:cNvSpPr txBox="1">
            <a:spLocks/>
          </p:cNvSpPr>
          <p:nvPr userDrawn="1"/>
        </p:nvSpPr>
        <p:spPr>
          <a:xfrm>
            <a:off x="625763" y="-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r>
              <a:rPr lang="en-US"/>
              <a:t>Click to edit Master title style</a:t>
            </a:r>
            <a:endParaRPr lang="en-IN"/>
          </a:p>
        </p:txBody>
      </p:sp>
      <p:sp>
        <p:nvSpPr>
          <p:cNvPr id="8" name="Rectangle 7">
            <a:extLst>
              <a:ext uri="{FF2B5EF4-FFF2-40B4-BE49-F238E27FC236}">
                <a16:creationId xmlns:a16="http://schemas.microsoft.com/office/drawing/2014/main" id="{311A7085-B949-4227-A3FB-FDCA1E9F1C54}"/>
              </a:ext>
            </a:extLst>
          </p:cNvPr>
          <p:cNvSpPr/>
          <p:nvPr userDrawn="1"/>
        </p:nvSpPr>
        <p:spPr>
          <a:xfrm>
            <a:off x="0" y="-1"/>
            <a:ext cx="12192000" cy="1325563"/>
          </a:xfrm>
          <a:prstGeom prst="rect">
            <a:avLst/>
          </a:prstGeom>
          <a:solidFill>
            <a:srgbClr val="00359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81" dirty="0"/>
          </a:p>
        </p:txBody>
      </p:sp>
      <p:pic>
        <p:nvPicPr>
          <p:cNvPr id="10" name="Picture 9">
            <a:extLst>
              <a:ext uri="{FF2B5EF4-FFF2-40B4-BE49-F238E27FC236}">
                <a16:creationId xmlns:a16="http://schemas.microsoft.com/office/drawing/2014/main" id="{B679EC21-C9D0-498D-BB2E-57630D372E9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45300" y="-460034"/>
            <a:ext cx="6096000" cy="2131057"/>
          </a:xfrm>
          <a:prstGeom prst="rect">
            <a:avLst/>
          </a:prstGeom>
        </p:spPr>
      </p:pic>
    </p:spTree>
    <p:extLst>
      <p:ext uri="{BB962C8B-B14F-4D97-AF65-F5344CB8AC3E}">
        <p14:creationId xmlns:p14="http://schemas.microsoft.com/office/powerpoint/2010/main" val="4156804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E087E-D393-4464-A0F5-2EBF9CF73B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5ABB515-236D-4D1E-915D-55F39DC23E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6C4B48-7C5E-431F-91BF-ADEA4E808D13}"/>
              </a:ext>
            </a:extLst>
          </p:cNvPr>
          <p:cNvSpPr>
            <a:spLocks noGrp="1"/>
          </p:cNvSpPr>
          <p:nvPr>
            <p:ph type="dt" sz="half" idx="10"/>
          </p:nvPr>
        </p:nvSpPr>
        <p:spPr/>
        <p:txBody>
          <a:bodyPr/>
          <a:lstStyle/>
          <a:p>
            <a:fld id="{8612759B-DFAA-4B1D-B1DA-A6D7528E687A}" type="datetime1">
              <a:rPr lang="en-IN" smtClean="0"/>
              <a:t>21-05-2024</a:t>
            </a:fld>
            <a:endParaRPr lang="en-IN"/>
          </a:p>
        </p:txBody>
      </p:sp>
      <p:sp>
        <p:nvSpPr>
          <p:cNvPr id="5" name="Footer Placeholder 4">
            <a:extLst>
              <a:ext uri="{FF2B5EF4-FFF2-40B4-BE49-F238E27FC236}">
                <a16:creationId xmlns:a16="http://schemas.microsoft.com/office/drawing/2014/main" id="{7E9A84E2-B099-4ED0-ADCF-D0975083732C}"/>
              </a:ext>
            </a:extLst>
          </p:cNvPr>
          <p:cNvSpPr>
            <a:spLocks noGrp="1"/>
          </p:cNvSpPr>
          <p:nvPr>
            <p:ph type="ftr" sz="quarter" idx="11"/>
          </p:nvPr>
        </p:nvSpPr>
        <p:spPr/>
        <p:txBody>
          <a:bodyPr/>
          <a:lstStyle/>
          <a:p>
            <a:r>
              <a:rPr lang="en-US"/>
              <a:t>Project Title | Department of Information Science and Engineering</a:t>
            </a:r>
            <a:endParaRPr lang="en-IN"/>
          </a:p>
        </p:txBody>
      </p:sp>
      <p:sp>
        <p:nvSpPr>
          <p:cNvPr id="6" name="Slide Number Placeholder 5">
            <a:extLst>
              <a:ext uri="{FF2B5EF4-FFF2-40B4-BE49-F238E27FC236}">
                <a16:creationId xmlns:a16="http://schemas.microsoft.com/office/drawing/2014/main" id="{657241B7-2DBD-4BB5-93E2-165E4C124A06}"/>
              </a:ext>
            </a:extLst>
          </p:cNvPr>
          <p:cNvSpPr>
            <a:spLocks noGrp="1"/>
          </p:cNvSpPr>
          <p:nvPr>
            <p:ph type="sldNum" sz="quarter" idx="12"/>
          </p:nvPr>
        </p:nvSpPr>
        <p:spPr/>
        <p:txBody>
          <a:bodyPr/>
          <a:lstStyle/>
          <a:p>
            <a:fld id="{1631108B-5D83-4953-8F3A-2D4544B1B95C}" type="slidenum">
              <a:rPr lang="en-IN" smtClean="0"/>
              <a:t>‹#›</a:t>
            </a:fld>
            <a:endParaRPr lang="en-IN"/>
          </a:p>
        </p:txBody>
      </p:sp>
    </p:spTree>
    <p:extLst>
      <p:ext uri="{BB962C8B-B14F-4D97-AF65-F5344CB8AC3E}">
        <p14:creationId xmlns:p14="http://schemas.microsoft.com/office/powerpoint/2010/main" val="2011139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66599-4E85-45B4-BD48-776D4ED2DEA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F56F426-F3F1-4F92-8855-5FC1F639351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9B5EF02-08C7-475A-BC38-42BDBCC077D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129C42F-B1E8-4494-8E43-2A0140D8C9D2}"/>
              </a:ext>
            </a:extLst>
          </p:cNvPr>
          <p:cNvSpPr>
            <a:spLocks noGrp="1"/>
          </p:cNvSpPr>
          <p:nvPr>
            <p:ph type="dt" sz="half" idx="10"/>
          </p:nvPr>
        </p:nvSpPr>
        <p:spPr/>
        <p:txBody>
          <a:bodyPr/>
          <a:lstStyle/>
          <a:p>
            <a:fld id="{D9BB25A6-D73F-403B-AEA9-737FCBFC017F}" type="datetime1">
              <a:rPr lang="en-IN" smtClean="0"/>
              <a:t>21-05-2024</a:t>
            </a:fld>
            <a:endParaRPr lang="en-IN"/>
          </a:p>
        </p:txBody>
      </p:sp>
      <p:sp>
        <p:nvSpPr>
          <p:cNvPr id="6" name="Footer Placeholder 5">
            <a:extLst>
              <a:ext uri="{FF2B5EF4-FFF2-40B4-BE49-F238E27FC236}">
                <a16:creationId xmlns:a16="http://schemas.microsoft.com/office/drawing/2014/main" id="{2AEBA9A5-CF8B-4D73-B2C4-0CD7AA7CDEF6}"/>
              </a:ext>
            </a:extLst>
          </p:cNvPr>
          <p:cNvSpPr>
            <a:spLocks noGrp="1"/>
          </p:cNvSpPr>
          <p:nvPr>
            <p:ph type="ftr" sz="quarter" idx="11"/>
          </p:nvPr>
        </p:nvSpPr>
        <p:spPr/>
        <p:txBody>
          <a:bodyPr/>
          <a:lstStyle/>
          <a:p>
            <a:r>
              <a:rPr lang="en-US"/>
              <a:t>Project Title | Department of Information Science and Engineering</a:t>
            </a:r>
            <a:endParaRPr lang="en-IN"/>
          </a:p>
        </p:txBody>
      </p:sp>
      <p:sp>
        <p:nvSpPr>
          <p:cNvPr id="7" name="Slide Number Placeholder 6">
            <a:extLst>
              <a:ext uri="{FF2B5EF4-FFF2-40B4-BE49-F238E27FC236}">
                <a16:creationId xmlns:a16="http://schemas.microsoft.com/office/drawing/2014/main" id="{944AD931-E1AB-41F3-826A-5C44C121A68E}"/>
              </a:ext>
            </a:extLst>
          </p:cNvPr>
          <p:cNvSpPr>
            <a:spLocks noGrp="1"/>
          </p:cNvSpPr>
          <p:nvPr>
            <p:ph type="sldNum" sz="quarter" idx="12"/>
          </p:nvPr>
        </p:nvSpPr>
        <p:spPr/>
        <p:txBody>
          <a:bodyPr/>
          <a:lstStyle/>
          <a:p>
            <a:fld id="{1631108B-5D83-4953-8F3A-2D4544B1B95C}" type="slidenum">
              <a:rPr lang="en-IN" smtClean="0"/>
              <a:t>‹#›</a:t>
            </a:fld>
            <a:endParaRPr lang="en-IN"/>
          </a:p>
        </p:txBody>
      </p:sp>
    </p:spTree>
    <p:extLst>
      <p:ext uri="{BB962C8B-B14F-4D97-AF65-F5344CB8AC3E}">
        <p14:creationId xmlns:p14="http://schemas.microsoft.com/office/powerpoint/2010/main" val="328339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B9838-09C9-4F7C-BB9B-388FD23584F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3975FA4-00B2-4432-A403-22FD72B3DF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DC9AB69-BCDC-462F-A9FF-9CCCB60436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E27AF0A-0D82-455B-B0FC-6B3619E23E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FB38246-66E8-440D-B0AB-A11BEE38C6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7FAEDE0-5675-4F44-9B37-2731978517BF}"/>
              </a:ext>
            </a:extLst>
          </p:cNvPr>
          <p:cNvSpPr>
            <a:spLocks noGrp="1"/>
          </p:cNvSpPr>
          <p:nvPr>
            <p:ph type="dt" sz="half" idx="10"/>
          </p:nvPr>
        </p:nvSpPr>
        <p:spPr/>
        <p:txBody>
          <a:bodyPr/>
          <a:lstStyle/>
          <a:p>
            <a:fld id="{CE68375E-057B-4514-93A6-D3EBF3481A7A}" type="datetime1">
              <a:rPr lang="en-IN" smtClean="0"/>
              <a:t>21-05-2024</a:t>
            </a:fld>
            <a:endParaRPr lang="en-IN"/>
          </a:p>
        </p:txBody>
      </p:sp>
      <p:sp>
        <p:nvSpPr>
          <p:cNvPr id="8" name="Footer Placeholder 7">
            <a:extLst>
              <a:ext uri="{FF2B5EF4-FFF2-40B4-BE49-F238E27FC236}">
                <a16:creationId xmlns:a16="http://schemas.microsoft.com/office/drawing/2014/main" id="{99B6413A-D69A-473C-B0CF-4D56949FB081}"/>
              </a:ext>
            </a:extLst>
          </p:cNvPr>
          <p:cNvSpPr>
            <a:spLocks noGrp="1"/>
          </p:cNvSpPr>
          <p:nvPr>
            <p:ph type="ftr" sz="quarter" idx="11"/>
          </p:nvPr>
        </p:nvSpPr>
        <p:spPr/>
        <p:txBody>
          <a:bodyPr/>
          <a:lstStyle/>
          <a:p>
            <a:r>
              <a:rPr lang="en-US"/>
              <a:t>Project Title | Department of Information Science and Engineering</a:t>
            </a:r>
            <a:endParaRPr lang="en-IN"/>
          </a:p>
        </p:txBody>
      </p:sp>
      <p:sp>
        <p:nvSpPr>
          <p:cNvPr id="9" name="Slide Number Placeholder 8">
            <a:extLst>
              <a:ext uri="{FF2B5EF4-FFF2-40B4-BE49-F238E27FC236}">
                <a16:creationId xmlns:a16="http://schemas.microsoft.com/office/drawing/2014/main" id="{860708BA-C3CD-4248-BBDE-5BE6F0F2628B}"/>
              </a:ext>
            </a:extLst>
          </p:cNvPr>
          <p:cNvSpPr>
            <a:spLocks noGrp="1"/>
          </p:cNvSpPr>
          <p:nvPr>
            <p:ph type="sldNum" sz="quarter" idx="12"/>
          </p:nvPr>
        </p:nvSpPr>
        <p:spPr/>
        <p:txBody>
          <a:bodyPr/>
          <a:lstStyle/>
          <a:p>
            <a:fld id="{1631108B-5D83-4953-8F3A-2D4544B1B95C}" type="slidenum">
              <a:rPr lang="en-IN" smtClean="0"/>
              <a:t>‹#›</a:t>
            </a:fld>
            <a:endParaRPr lang="en-IN"/>
          </a:p>
        </p:txBody>
      </p:sp>
    </p:spTree>
    <p:extLst>
      <p:ext uri="{BB962C8B-B14F-4D97-AF65-F5344CB8AC3E}">
        <p14:creationId xmlns:p14="http://schemas.microsoft.com/office/powerpoint/2010/main" val="3870345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20FAA-6DCF-4252-B3EC-FA7F4CB6822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E8DA22D-8942-46EF-9D82-DF3E8E5CF9C3}"/>
              </a:ext>
            </a:extLst>
          </p:cNvPr>
          <p:cNvSpPr>
            <a:spLocks noGrp="1"/>
          </p:cNvSpPr>
          <p:nvPr>
            <p:ph type="dt" sz="half" idx="10"/>
          </p:nvPr>
        </p:nvSpPr>
        <p:spPr/>
        <p:txBody>
          <a:bodyPr/>
          <a:lstStyle/>
          <a:p>
            <a:fld id="{B6F0425D-FDCC-4A17-8D87-335392127D12}" type="datetime1">
              <a:rPr lang="en-IN" smtClean="0"/>
              <a:t>21-05-2024</a:t>
            </a:fld>
            <a:endParaRPr lang="en-IN"/>
          </a:p>
        </p:txBody>
      </p:sp>
      <p:sp>
        <p:nvSpPr>
          <p:cNvPr id="4" name="Footer Placeholder 3">
            <a:extLst>
              <a:ext uri="{FF2B5EF4-FFF2-40B4-BE49-F238E27FC236}">
                <a16:creationId xmlns:a16="http://schemas.microsoft.com/office/drawing/2014/main" id="{18034EE5-865E-4E55-8448-5948276B0D86}"/>
              </a:ext>
            </a:extLst>
          </p:cNvPr>
          <p:cNvSpPr>
            <a:spLocks noGrp="1"/>
          </p:cNvSpPr>
          <p:nvPr>
            <p:ph type="ftr" sz="quarter" idx="11"/>
          </p:nvPr>
        </p:nvSpPr>
        <p:spPr/>
        <p:txBody>
          <a:bodyPr/>
          <a:lstStyle/>
          <a:p>
            <a:r>
              <a:rPr lang="en-US"/>
              <a:t>Project Title | Department of Information Science and Engineering</a:t>
            </a:r>
            <a:endParaRPr lang="en-IN"/>
          </a:p>
        </p:txBody>
      </p:sp>
      <p:sp>
        <p:nvSpPr>
          <p:cNvPr id="5" name="Slide Number Placeholder 4">
            <a:extLst>
              <a:ext uri="{FF2B5EF4-FFF2-40B4-BE49-F238E27FC236}">
                <a16:creationId xmlns:a16="http://schemas.microsoft.com/office/drawing/2014/main" id="{28029201-0312-4E64-83A1-BDE09F2A5C8E}"/>
              </a:ext>
            </a:extLst>
          </p:cNvPr>
          <p:cNvSpPr>
            <a:spLocks noGrp="1"/>
          </p:cNvSpPr>
          <p:nvPr>
            <p:ph type="sldNum" sz="quarter" idx="12"/>
          </p:nvPr>
        </p:nvSpPr>
        <p:spPr/>
        <p:txBody>
          <a:bodyPr/>
          <a:lstStyle/>
          <a:p>
            <a:fld id="{1631108B-5D83-4953-8F3A-2D4544B1B95C}" type="slidenum">
              <a:rPr lang="en-IN" smtClean="0"/>
              <a:t>‹#›</a:t>
            </a:fld>
            <a:endParaRPr lang="en-IN"/>
          </a:p>
        </p:txBody>
      </p:sp>
    </p:spTree>
    <p:extLst>
      <p:ext uri="{BB962C8B-B14F-4D97-AF65-F5344CB8AC3E}">
        <p14:creationId xmlns:p14="http://schemas.microsoft.com/office/powerpoint/2010/main" val="2795215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9E67D8-B0AD-455B-A0C0-3D419AA1AA74}"/>
              </a:ext>
            </a:extLst>
          </p:cNvPr>
          <p:cNvSpPr>
            <a:spLocks noGrp="1"/>
          </p:cNvSpPr>
          <p:nvPr>
            <p:ph type="dt" sz="half" idx="10"/>
          </p:nvPr>
        </p:nvSpPr>
        <p:spPr/>
        <p:txBody>
          <a:bodyPr/>
          <a:lstStyle/>
          <a:p>
            <a:fld id="{B4FCD82F-9CCD-4A74-A2B2-049DC46B7A41}" type="datetime1">
              <a:rPr lang="en-IN" smtClean="0"/>
              <a:t>21-05-2024</a:t>
            </a:fld>
            <a:endParaRPr lang="en-IN"/>
          </a:p>
        </p:txBody>
      </p:sp>
      <p:sp>
        <p:nvSpPr>
          <p:cNvPr id="3" name="Footer Placeholder 2">
            <a:extLst>
              <a:ext uri="{FF2B5EF4-FFF2-40B4-BE49-F238E27FC236}">
                <a16:creationId xmlns:a16="http://schemas.microsoft.com/office/drawing/2014/main" id="{43F28D6B-D434-4CDC-B0CC-B07BB80F6E71}"/>
              </a:ext>
            </a:extLst>
          </p:cNvPr>
          <p:cNvSpPr>
            <a:spLocks noGrp="1"/>
          </p:cNvSpPr>
          <p:nvPr>
            <p:ph type="ftr" sz="quarter" idx="11"/>
          </p:nvPr>
        </p:nvSpPr>
        <p:spPr/>
        <p:txBody>
          <a:bodyPr/>
          <a:lstStyle/>
          <a:p>
            <a:r>
              <a:rPr lang="en-US"/>
              <a:t>Project Title | Department of Information Science and Engineering</a:t>
            </a:r>
            <a:endParaRPr lang="en-IN"/>
          </a:p>
        </p:txBody>
      </p:sp>
      <p:sp>
        <p:nvSpPr>
          <p:cNvPr id="4" name="Slide Number Placeholder 3">
            <a:extLst>
              <a:ext uri="{FF2B5EF4-FFF2-40B4-BE49-F238E27FC236}">
                <a16:creationId xmlns:a16="http://schemas.microsoft.com/office/drawing/2014/main" id="{E0D392A6-98FA-437D-87A2-34F60479DE20}"/>
              </a:ext>
            </a:extLst>
          </p:cNvPr>
          <p:cNvSpPr>
            <a:spLocks noGrp="1"/>
          </p:cNvSpPr>
          <p:nvPr>
            <p:ph type="sldNum" sz="quarter" idx="12"/>
          </p:nvPr>
        </p:nvSpPr>
        <p:spPr/>
        <p:txBody>
          <a:bodyPr/>
          <a:lstStyle/>
          <a:p>
            <a:fld id="{1631108B-5D83-4953-8F3A-2D4544B1B95C}" type="slidenum">
              <a:rPr lang="en-IN" smtClean="0"/>
              <a:t>‹#›</a:t>
            </a:fld>
            <a:endParaRPr lang="en-IN"/>
          </a:p>
        </p:txBody>
      </p:sp>
    </p:spTree>
    <p:extLst>
      <p:ext uri="{BB962C8B-B14F-4D97-AF65-F5344CB8AC3E}">
        <p14:creationId xmlns:p14="http://schemas.microsoft.com/office/powerpoint/2010/main" val="3021452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F280B-1FDA-46C7-A442-43841C1395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5B207AB-DD19-47AA-AD75-90600649B3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EF1BE37-1A31-4543-824B-49A0062FEB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2BBF51-C0CC-41FD-8900-BFCBFF6BDBCD}"/>
              </a:ext>
            </a:extLst>
          </p:cNvPr>
          <p:cNvSpPr>
            <a:spLocks noGrp="1"/>
          </p:cNvSpPr>
          <p:nvPr>
            <p:ph type="dt" sz="half" idx="10"/>
          </p:nvPr>
        </p:nvSpPr>
        <p:spPr/>
        <p:txBody>
          <a:bodyPr/>
          <a:lstStyle/>
          <a:p>
            <a:fld id="{D9A75676-DA14-4817-A26A-B12BCA7EC562}" type="datetime1">
              <a:rPr lang="en-IN" smtClean="0"/>
              <a:t>21-05-2024</a:t>
            </a:fld>
            <a:endParaRPr lang="en-IN"/>
          </a:p>
        </p:txBody>
      </p:sp>
      <p:sp>
        <p:nvSpPr>
          <p:cNvPr id="6" name="Footer Placeholder 5">
            <a:extLst>
              <a:ext uri="{FF2B5EF4-FFF2-40B4-BE49-F238E27FC236}">
                <a16:creationId xmlns:a16="http://schemas.microsoft.com/office/drawing/2014/main" id="{EA27A22A-9F24-4D69-8CFB-C7CD5AF62F95}"/>
              </a:ext>
            </a:extLst>
          </p:cNvPr>
          <p:cNvSpPr>
            <a:spLocks noGrp="1"/>
          </p:cNvSpPr>
          <p:nvPr>
            <p:ph type="ftr" sz="quarter" idx="11"/>
          </p:nvPr>
        </p:nvSpPr>
        <p:spPr/>
        <p:txBody>
          <a:bodyPr/>
          <a:lstStyle/>
          <a:p>
            <a:r>
              <a:rPr lang="en-US"/>
              <a:t>Project Title | Department of Information Science and Engineering</a:t>
            </a:r>
            <a:endParaRPr lang="en-IN"/>
          </a:p>
        </p:txBody>
      </p:sp>
      <p:sp>
        <p:nvSpPr>
          <p:cNvPr id="7" name="Slide Number Placeholder 6">
            <a:extLst>
              <a:ext uri="{FF2B5EF4-FFF2-40B4-BE49-F238E27FC236}">
                <a16:creationId xmlns:a16="http://schemas.microsoft.com/office/drawing/2014/main" id="{BFF73529-DB74-4470-86BA-47EC2BA17B8C}"/>
              </a:ext>
            </a:extLst>
          </p:cNvPr>
          <p:cNvSpPr>
            <a:spLocks noGrp="1"/>
          </p:cNvSpPr>
          <p:nvPr>
            <p:ph type="sldNum" sz="quarter" idx="12"/>
          </p:nvPr>
        </p:nvSpPr>
        <p:spPr/>
        <p:txBody>
          <a:bodyPr/>
          <a:lstStyle/>
          <a:p>
            <a:fld id="{1631108B-5D83-4953-8F3A-2D4544B1B95C}" type="slidenum">
              <a:rPr lang="en-IN" smtClean="0"/>
              <a:t>‹#›</a:t>
            </a:fld>
            <a:endParaRPr lang="en-IN"/>
          </a:p>
        </p:txBody>
      </p:sp>
    </p:spTree>
    <p:extLst>
      <p:ext uri="{BB962C8B-B14F-4D97-AF65-F5344CB8AC3E}">
        <p14:creationId xmlns:p14="http://schemas.microsoft.com/office/powerpoint/2010/main" val="2221804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A32C5-3865-4BBF-855E-63BB839036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AE4E663-86C8-46AC-90E6-3EC8011ED6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80ED078-6054-420A-8D0F-849AC33261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C8CF86-A87F-467B-8614-7EA5A8D98C24}"/>
              </a:ext>
            </a:extLst>
          </p:cNvPr>
          <p:cNvSpPr>
            <a:spLocks noGrp="1"/>
          </p:cNvSpPr>
          <p:nvPr>
            <p:ph type="dt" sz="half" idx="10"/>
          </p:nvPr>
        </p:nvSpPr>
        <p:spPr/>
        <p:txBody>
          <a:bodyPr/>
          <a:lstStyle/>
          <a:p>
            <a:fld id="{A8975BD4-3C3D-4522-BA57-AAB212B87C2C}" type="datetime1">
              <a:rPr lang="en-IN" smtClean="0"/>
              <a:t>21-05-2024</a:t>
            </a:fld>
            <a:endParaRPr lang="en-IN"/>
          </a:p>
        </p:txBody>
      </p:sp>
      <p:sp>
        <p:nvSpPr>
          <p:cNvPr id="6" name="Footer Placeholder 5">
            <a:extLst>
              <a:ext uri="{FF2B5EF4-FFF2-40B4-BE49-F238E27FC236}">
                <a16:creationId xmlns:a16="http://schemas.microsoft.com/office/drawing/2014/main" id="{04FB4CD0-5320-4DA5-9637-2F733BE5FA56}"/>
              </a:ext>
            </a:extLst>
          </p:cNvPr>
          <p:cNvSpPr>
            <a:spLocks noGrp="1"/>
          </p:cNvSpPr>
          <p:nvPr>
            <p:ph type="ftr" sz="quarter" idx="11"/>
          </p:nvPr>
        </p:nvSpPr>
        <p:spPr/>
        <p:txBody>
          <a:bodyPr/>
          <a:lstStyle/>
          <a:p>
            <a:r>
              <a:rPr lang="en-US"/>
              <a:t>Project Title | Department of Information Science and Engineering</a:t>
            </a:r>
            <a:endParaRPr lang="en-IN"/>
          </a:p>
        </p:txBody>
      </p:sp>
      <p:sp>
        <p:nvSpPr>
          <p:cNvPr id="7" name="Slide Number Placeholder 6">
            <a:extLst>
              <a:ext uri="{FF2B5EF4-FFF2-40B4-BE49-F238E27FC236}">
                <a16:creationId xmlns:a16="http://schemas.microsoft.com/office/drawing/2014/main" id="{38152487-B7C6-4D63-BB58-6885127C57AE}"/>
              </a:ext>
            </a:extLst>
          </p:cNvPr>
          <p:cNvSpPr>
            <a:spLocks noGrp="1"/>
          </p:cNvSpPr>
          <p:nvPr>
            <p:ph type="sldNum" sz="quarter" idx="12"/>
          </p:nvPr>
        </p:nvSpPr>
        <p:spPr/>
        <p:txBody>
          <a:bodyPr/>
          <a:lstStyle/>
          <a:p>
            <a:fld id="{1631108B-5D83-4953-8F3A-2D4544B1B95C}" type="slidenum">
              <a:rPr lang="en-IN" smtClean="0"/>
              <a:t>‹#›</a:t>
            </a:fld>
            <a:endParaRPr lang="en-IN"/>
          </a:p>
        </p:txBody>
      </p:sp>
    </p:spTree>
    <p:extLst>
      <p:ext uri="{BB962C8B-B14F-4D97-AF65-F5344CB8AC3E}">
        <p14:creationId xmlns:p14="http://schemas.microsoft.com/office/powerpoint/2010/main" val="12083149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655550-7ED8-47EA-B17A-CAB2D198A9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DB19CF7-88CB-46E0-9659-22E763C969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6A3C965-47C2-4E84-B1E3-7FE3DC896C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2A6FAC-74AE-4EE7-AA98-EA73129EA8C8}" type="datetime1">
              <a:rPr lang="en-IN" smtClean="0"/>
              <a:t>21-05-2024</a:t>
            </a:fld>
            <a:endParaRPr lang="en-IN"/>
          </a:p>
        </p:txBody>
      </p:sp>
      <p:sp>
        <p:nvSpPr>
          <p:cNvPr id="5" name="Footer Placeholder 4">
            <a:extLst>
              <a:ext uri="{FF2B5EF4-FFF2-40B4-BE49-F238E27FC236}">
                <a16:creationId xmlns:a16="http://schemas.microsoft.com/office/drawing/2014/main" id="{DB56ED3F-D1BC-4116-A066-A1EDAC2195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Project Title | Department of Information Science and Engineering</a:t>
            </a:r>
            <a:endParaRPr lang="en-IN"/>
          </a:p>
        </p:txBody>
      </p:sp>
      <p:sp>
        <p:nvSpPr>
          <p:cNvPr id="6" name="Slide Number Placeholder 5">
            <a:extLst>
              <a:ext uri="{FF2B5EF4-FFF2-40B4-BE49-F238E27FC236}">
                <a16:creationId xmlns:a16="http://schemas.microsoft.com/office/drawing/2014/main" id="{C088BFA3-FB91-4A27-9CB3-8F216DFBDA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31108B-5D83-4953-8F3A-2D4544B1B95C}" type="slidenum">
              <a:rPr lang="en-IN" smtClean="0"/>
              <a:t>‹#›</a:t>
            </a:fld>
            <a:endParaRPr lang="en-IN"/>
          </a:p>
        </p:txBody>
      </p:sp>
    </p:spTree>
    <p:extLst>
      <p:ext uri="{BB962C8B-B14F-4D97-AF65-F5344CB8AC3E}">
        <p14:creationId xmlns:p14="http://schemas.microsoft.com/office/powerpoint/2010/main" val="2465009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D76372E7-E6EE-48C7-A823-0B211FAF2B2F}"/>
              </a:ext>
            </a:extLst>
          </p:cNvPr>
          <p:cNvSpPr>
            <a:spLocks noGrp="1"/>
          </p:cNvSpPr>
          <p:nvPr>
            <p:ph type="ctrTitle"/>
          </p:nvPr>
        </p:nvSpPr>
        <p:spPr>
          <a:xfrm>
            <a:off x="1523999" y="1273386"/>
            <a:ext cx="9144000" cy="642500"/>
          </a:xfrm>
        </p:spPr>
        <p:txBody>
          <a:bodyPr>
            <a:noAutofit/>
          </a:bodyPr>
          <a:lstStyle/>
          <a:p>
            <a:pPr>
              <a:lnSpc>
                <a:spcPct val="150000"/>
              </a:lnSpc>
            </a:pPr>
            <a:r>
              <a:rPr lang="en-US" altLang="en-US" sz="3200" b="1" dirty="0">
                <a:solidFill>
                  <a:schemeClr val="bg1"/>
                </a:solidFill>
              </a:rPr>
              <a:t>Department of Information Science and Engineering</a:t>
            </a:r>
            <a:endParaRPr lang="en-IN" sz="3200" b="1" dirty="0">
              <a:solidFill>
                <a:schemeClr val="bg1"/>
              </a:solidFill>
            </a:endParaRPr>
          </a:p>
        </p:txBody>
      </p:sp>
      <p:pic>
        <p:nvPicPr>
          <p:cNvPr id="6" name="Picture 5">
            <a:extLst>
              <a:ext uri="{FF2B5EF4-FFF2-40B4-BE49-F238E27FC236}">
                <a16:creationId xmlns:a16="http://schemas.microsoft.com/office/drawing/2014/main" id="{39E32A07-D7CF-405C-860C-A3CEBB1C06C7}"/>
              </a:ext>
            </a:extLst>
          </p:cNvPr>
          <p:cNvPicPr>
            <a:picLocks noChangeAspect="1"/>
          </p:cNvPicPr>
          <p:nvPr/>
        </p:nvPicPr>
        <p:blipFill>
          <a:blip r:embed="rId2"/>
          <a:stretch>
            <a:fillRect/>
          </a:stretch>
        </p:blipFill>
        <p:spPr>
          <a:xfrm>
            <a:off x="2342645" y="209550"/>
            <a:ext cx="7506711" cy="955849"/>
          </a:xfrm>
          <a:prstGeom prst="rect">
            <a:avLst/>
          </a:prstGeom>
        </p:spPr>
      </p:pic>
      <p:sp>
        <p:nvSpPr>
          <p:cNvPr id="4" name="Rectangle 3">
            <a:extLst>
              <a:ext uri="{FF2B5EF4-FFF2-40B4-BE49-F238E27FC236}">
                <a16:creationId xmlns:a16="http://schemas.microsoft.com/office/drawing/2014/main" id="{856015E2-8CBD-4CD7-96CD-D8B804AE9228}"/>
              </a:ext>
            </a:extLst>
          </p:cNvPr>
          <p:cNvSpPr/>
          <p:nvPr/>
        </p:nvSpPr>
        <p:spPr>
          <a:xfrm>
            <a:off x="0" y="-1"/>
            <a:ext cx="12192000" cy="2050474"/>
          </a:xfrm>
          <a:prstGeom prst="rect">
            <a:avLst/>
          </a:prstGeom>
          <a:solidFill>
            <a:srgbClr val="00359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81" dirty="0"/>
          </a:p>
        </p:txBody>
      </p:sp>
      <p:pic>
        <p:nvPicPr>
          <p:cNvPr id="9" name="Picture 8">
            <a:extLst>
              <a:ext uri="{FF2B5EF4-FFF2-40B4-BE49-F238E27FC236}">
                <a16:creationId xmlns:a16="http://schemas.microsoft.com/office/drawing/2014/main" id="{6BAC882B-C863-4CC4-AAB5-4F7691416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18" y="-1545182"/>
            <a:ext cx="12085782" cy="4262113"/>
          </a:xfrm>
          <a:prstGeom prst="rect">
            <a:avLst/>
          </a:prstGeom>
        </p:spPr>
      </p:pic>
      <p:sp>
        <p:nvSpPr>
          <p:cNvPr id="13" name="Rectangle 12">
            <a:extLst>
              <a:ext uri="{FF2B5EF4-FFF2-40B4-BE49-F238E27FC236}">
                <a16:creationId xmlns:a16="http://schemas.microsoft.com/office/drawing/2014/main" id="{E20E6EE0-C3A2-4143-B00A-06140181D2FF}"/>
              </a:ext>
            </a:extLst>
          </p:cNvPr>
          <p:cNvSpPr/>
          <p:nvPr/>
        </p:nvSpPr>
        <p:spPr>
          <a:xfrm>
            <a:off x="0" y="5892800"/>
            <a:ext cx="12192000" cy="1110673"/>
          </a:xfrm>
          <a:prstGeom prst="rect">
            <a:avLst/>
          </a:prstGeom>
          <a:solidFill>
            <a:srgbClr val="00359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81" dirty="0"/>
          </a:p>
        </p:txBody>
      </p:sp>
      <p:sp>
        <p:nvSpPr>
          <p:cNvPr id="2" name="TextBox 1">
            <a:extLst>
              <a:ext uri="{FF2B5EF4-FFF2-40B4-BE49-F238E27FC236}">
                <a16:creationId xmlns:a16="http://schemas.microsoft.com/office/drawing/2014/main" id="{641CBF25-3D67-4B37-8DFD-9239E0B7847A}"/>
              </a:ext>
            </a:extLst>
          </p:cNvPr>
          <p:cNvSpPr txBox="1"/>
          <p:nvPr/>
        </p:nvSpPr>
        <p:spPr>
          <a:xfrm>
            <a:off x="106217" y="1187286"/>
            <a:ext cx="11979563" cy="523220"/>
          </a:xfrm>
          <a:prstGeom prst="rect">
            <a:avLst/>
          </a:prstGeom>
          <a:noFill/>
        </p:spPr>
        <p:txBody>
          <a:bodyPr wrap="square" rtlCol="0">
            <a:spAutoFit/>
          </a:bodyPr>
          <a:lstStyle/>
          <a:p>
            <a:pPr algn="ctr"/>
            <a:r>
              <a:rPr lang="en-US" sz="2800" b="1" dirty="0">
                <a:solidFill>
                  <a:schemeClr val="bg1"/>
                </a:solidFill>
              </a:rPr>
              <a:t>Department of Information Science and Engineering</a:t>
            </a:r>
            <a:endParaRPr lang="en-IN" sz="2800" b="1" dirty="0">
              <a:solidFill>
                <a:schemeClr val="bg1"/>
              </a:solidFill>
            </a:endParaRPr>
          </a:p>
        </p:txBody>
      </p:sp>
      <p:sp>
        <p:nvSpPr>
          <p:cNvPr id="8" name="object 2">
            <a:extLst>
              <a:ext uri="{FF2B5EF4-FFF2-40B4-BE49-F238E27FC236}">
                <a16:creationId xmlns:a16="http://schemas.microsoft.com/office/drawing/2014/main" id="{7E032A48-4B62-494F-9A6A-87F76000AE50}"/>
              </a:ext>
            </a:extLst>
          </p:cNvPr>
          <p:cNvSpPr txBox="1">
            <a:spLocks/>
          </p:cNvSpPr>
          <p:nvPr/>
        </p:nvSpPr>
        <p:spPr>
          <a:xfrm>
            <a:off x="1740766" y="2631736"/>
            <a:ext cx="8816686" cy="1123384"/>
          </a:xfrm>
          <a:prstGeom prst="rect">
            <a:avLst/>
          </a:prstGeom>
        </p:spPr>
        <p:txBody>
          <a:bodyPr vert="horz" wrap="square" lIns="0" tIns="15240" rIns="0" bIns="0" rtlCol="0" anchor="b">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2700">
              <a:lnSpc>
                <a:spcPct val="100000"/>
              </a:lnSpc>
              <a:spcBef>
                <a:spcPts val="120"/>
              </a:spcBef>
            </a:pPr>
            <a:r>
              <a:rPr lang="en-IN" sz="3600" b="1" spc="-30" dirty="0">
                <a:solidFill>
                  <a:srgbClr val="00359E"/>
                </a:solidFill>
                <a:latin typeface="Calibri"/>
                <a:cs typeface="Calibri"/>
              </a:rPr>
              <a:t>MINIMISING GAUSSIAN NOISE FROM </a:t>
            </a:r>
            <a:r>
              <a:rPr lang="en-IN" sz="3600" b="1" spc="-30">
                <a:solidFill>
                  <a:srgbClr val="00359E"/>
                </a:solidFill>
                <a:latin typeface="Calibri"/>
                <a:cs typeface="Calibri"/>
              </a:rPr>
              <a:t>REAL TIME CCTV </a:t>
            </a:r>
            <a:r>
              <a:rPr lang="en-IN" sz="3600" b="1" spc="-30" dirty="0">
                <a:solidFill>
                  <a:srgbClr val="00359E"/>
                </a:solidFill>
                <a:latin typeface="Calibri"/>
                <a:cs typeface="Calibri"/>
              </a:rPr>
              <a:t>IMAGES USING GAN</a:t>
            </a:r>
            <a:endParaRPr lang="en-US" sz="3600" b="1" spc="-30" dirty="0">
              <a:solidFill>
                <a:srgbClr val="00359E"/>
              </a:solidFill>
              <a:latin typeface="Calibri"/>
              <a:cs typeface="Calibri"/>
            </a:endParaRPr>
          </a:p>
        </p:txBody>
      </p:sp>
      <p:sp>
        <p:nvSpPr>
          <p:cNvPr id="10" name="object 11">
            <a:extLst>
              <a:ext uri="{FF2B5EF4-FFF2-40B4-BE49-F238E27FC236}">
                <a16:creationId xmlns:a16="http://schemas.microsoft.com/office/drawing/2014/main" id="{76751A7E-200A-50A3-9A9B-931440FD03E5}"/>
              </a:ext>
            </a:extLst>
          </p:cNvPr>
          <p:cNvSpPr txBox="1"/>
          <p:nvPr/>
        </p:nvSpPr>
        <p:spPr>
          <a:xfrm>
            <a:off x="533186" y="6005786"/>
            <a:ext cx="11000053" cy="507190"/>
          </a:xfrm>
          <a:prstGeom prst="rect">
            <a:avLst/>
          </a:prstGeom>
        </p:spPr>
        <p:txBody>
          <a:bodyPr vert="horz" wrap="square" lIns="0" tIns="14605" rIns="0" bIns="0" rtlCol="0">
            <a:spAutoFit/>
          </a:bodyPr>
          <a:lstStyle/>
          <a:p>
            <a:pPr marL="109220" algn="ctr">
              <a:lnSpc>
                <a:spcPct val="100000"/>
              </a:lnSpc>
              <a:spcBef>
                <a:spcPts val="115"/>
              </a:spcBef>
            </a:pPr>
            <a:r>
              <a:rPr sz="3200" b="1" spc="-5" dirty="0">
                <a:solidFill>
                  <a:srgbClr val="FFFFFF"/>
                </a:solidFill>
                <a:latin typeface="Calibri"/>
                <a:cs typeface="Calibri"/>
              </a:rPr>
              <a:t>Date:-</a:t>
            </a:r>
            <a:r>
              <a:rPr lang="en-IN" sz="3200" b="1" spc="-5" dirty="0">
                <a:solidFill>
                  <a:srgbClr val="FFFFFF"/>
                </a:solidFill>
                <a:latin typeface="Calibri"/>
                <a:cs typeface="Calibri"/>
              </a:rPr>
              <a:t>05</a:t>
            </a:r>
            <a:r>
              <a:rPr sz="3200" b="1" spc="-5" dirty="0">
                <a:solidFill>
                  <a:srgbClr val="FFFFFF"/>
                </a:solidFill>
                <a:latin typeface="Calibri"/>
                <a:cs typeface="Calibri"/>
              </a:rPr>
              <a:t>/0</a:t>
            </a:r>
            <a:r>
              <a:rPr lang="en-IN" sz="3200" b="1" spc="-5" dirty="0">
                <a:solidFill>
                  <a:srgbClr val="FFFFFF"/>
                </a:solidFill>
                <a:latin typeface="Calibri"/>
                <a:cs typeface="Calibri"/>
              </a:rPr>
              <a:t>5</a:t>
            </a:r>
            <a:r>
              <a:rPr sz="3200" b="1" spc="-5" dirty="0">
                <a:solidFill>
                  <a:srgbClr val="FFFFFF"/>
                </a:solidFill>
                <a:latin typeface="Calibri"/>
                <a:cs typeface="Calibri"/>
              </a:rPr>
              <a:t>/202</a:t>
            </a:r>
            <a:r>
              <a:rPr lang="en-IN" sz="3200" b="1" spc="-5" dirty="0">
                <a:solidFill>
                  <a:srgbClr val="FFFFFF"/>
                </a:solidFill>
                <a:latin typeface="Calibri"/>
                <a:cs typeface="Calibri"/>
              </a:rPr>
              <a:t>4</a:t>
            </a:r>
            <a:endParaRPr sz="3200" dirty="0">
              <a:latin typeface="Calibri"/>
              <a:cs typeface="Calibri"/>
            </a:endParaRPr>
          </a:p>
        </p:txBody>
      </p:sp>
      <p:sp>
        <p:nvSpPr>
          <p:cNvPr id="15" name="object 13">
            <a:extLst>
              <a:ext uri="{FF2B5EF4-FFF2-40B4-BE49-F238E27FC236}">
                <a16:creationId xmlns:a16="http://schemas.microsoft.com/office/drawing/2014/main" id="{8B35CE4E-C973-16F0-4F18-6B4AB89A67FD}"/>
              </a:ext>
            </a:extLst>
          </p:cNvPr>
          <p:cNvSpPr txBox="1"/>
          <p:nvPr/>
        </p:nvSpPr>
        <p:spPr>
          <a:xfrm>
            <a:off x="4709492" y="2222736"/>
            <a:ext cx="3276269" cy="444994"/>
          </a:xfrm>
          <a:prstGeom prst="rect">
            <a:avLst/>
          </a:prstGeom>
        </p:spPr>
        <p:txBody>
          <a:bodyPr vert="horz" wrap="square" lIns="0" tIns="13970" rIns="0" bIns="0" rtlCol="0">
            <a:spAutoFit/>
          </a:bodyPr>
          <a:lstStyle/>
          <a:p>
            <a:pPr marL="12700">
              <a:lnSpc>
                <a:spcPct val="100000"/>
              </a:lnSpc>
              <a:spcBef>
                <a:spcPts val="110"/>
              </a:spcBef>
            </a:pPr>
            <a:r>
              <a:rPr sz="2800" b="1" spc="-10" dirty="0">
                <a:latin typeface="Calibri"/>
                <a:cs typeface="Calibri"/>
              </a:rPr>
              <a:t>Project</a:t>
            </a:r>
            <a:r>
              <a:rPr sz="2800" b="1" spc="-60" dirty="0">
                <a:latin typeface="Calibri"/>
                <a:cs typeface="Calibri"/>
              </a:rPr>
              <a:t> </a:t>
            </a:r>
            <a:r>
              <a:rPr sz="2800" b="1" dirty="0">
                <a:latin typeface="Calibri"/>
                <a:cs typeface="Calibri"/>
              </a:rPr>
              <a:t>Phase</a:t>
            </a:r>
            <a:r>
              <a:rPr lang="en-IN" sz="2800" b="1" dirty="0">
                <a:latin typeface="Calibri"/>
                <a:cs typeface="Calibri"/>
              </a:rPr>
              <a:t> - Final</a:t>
            </a:r>
            <a:endParaRPr sz="2800" dirty="0">
              <a:latin typeface="Calibri"/>
              <a:cs typeface="Calibri"/>
            </a:endParaRPr>
          </a:p>
        </p:txBody>
      </p:sp>
      <p:sp>
        <p:nvSpPr>
          <p:cNvPr id="17" name="object 14">
            <a:extLst>
              <a:ext uri="{FF2B5EF4-FFF2-40B4-BE49-F238E27FC236}">
                <a16:creationId xmlns:a16="http://schemas.microsoft.com/office/drawing/2014/main" id="{41E4BC47-F1CD-1C3D-C250-D10DAD5CD70D}"/>
              </a:ext>
            </a:extLst>
          </p:cNvPr>
          <p:cNvSpPr txBox="1"/>
          <p:nvPr/>
        </p:nvSpPr>
        <p:spPr>
          <a:xfrm>
            <a:off x="798000" y="4014537"/>
            <a:ext cx="2363210" cy="1077218"/>
          </a:xfrm>
          <a:prstGeom prst="rect">
            <a:avLst/>
          </a:prstGeom>
        </p:spPr>
        <p:txBody>
          <a:bodyPr vert="horz" wrap="square" lIns="0" tIns="25400" rIns="0" bIns="0" rtlCol="0">
            <a:spAutoFit/>
          </a:bodyPr>
          <a:lstStyle/>
          <a:p>
            <a:pPr marL="12700" marR="5080">
              <a:lnSpc>
                <a:spcPts val="1850"/>
              </a:lnSpc>
              <a:spcBef>
                <a:spcPts val="200"/>
              </a:spcBef>
            </a:pPr>
            <a:r>
              <a:rPr b="1" spc="5" dirty="0">
                <a:latin typeface="Times New Roman"/>
                <a:cs typeface="Times New Roman"/>
              </a:rPr>
              <a:t>Project</a:t>
            </a:r>
            <a:r>
              <a:rPr b="1" spc="-15" dirty="0">
                <a:latin typeface="Times New Roman"/>
                <a:cs typeface="Times New Roman"/>
              </a:rPr>
              <a:t> </a:t>
            </a:r>
            <a:r>
              <a:rPr b="1" spc="10" dirty="0">
                <a:latin typeface="Times New Roman"/>
                <a:cs typeface="Times New Roman"/>
              </a:rPr>
              <a:t>Batch</a:t>
            </a:r>
            <a:r>
              <a:rPr b="1" spc="-10" dirty="0">
                <a:latin typeface="Times New Roman"/>
                <a:cs typeface="Times New Roman"/>
              </a:rPr>
              <a:t> </a:t>
            </a:r>
            <a:r>
              <a:rPr b="1" spc="10" dirty="0">
                <a:latin typeface="Times New Roman"/>
                <a:cs typeface="Times New Roman"/>
              </a:rPr>
              <a:t>and</a:t>
            </a:r>
            <a:r>
              <a:rPr b="1" spc="-10" dirty="0">
                <a:latin typeface="Times New Roman"/>
                <a:cs typeface="Times New Roman"/>
              </a:rPr>
              <a:t> </a:t>
            </a:r>
            <a:r>
              <a:rPr b="1" spc="15" dirty="0">
                <a:latin typeface="Times New Roman"/>
                <a:cs typeface="Times New Roman"/>
              </a:rPr>
              <a:t>USN</a:t>
            </a:r>
            <a:endParaRPr lang="en-IN" b="1" spc="15" dirty="0">
              <a:latin typeface="Times New Roman"/>
              <a:cs typeface="Times New Roman"/>
            </a:endParaRPr>
          </a:p>
          <a:p>
            <a:pPr marL="12700" marR="5080">
              <a:lnSpc>
                <a:spcPts val="1850"/>
              </a:lnSpc>
              <a:spcBef>
                <a:spcPts val="200"/>
              </a:spcBef>
            </a:pPr>
            <a:r>
              <a:rPr b="1" spc="15" dirty="0">
                <a:latin typeface="Times New Roman"/>
                <a:cs typeface="Times New Roman"/>
              </a:rPr>
              <a:t> </a:t>
            </a:r>
            <a:r>
              <a:rPr b="1" spc="-370" dirty="0">
                <a:latin typeface="Times New Roman"/>
                <a:cs typeface="Times New Roman"/>
              </a:rPr>
              <a:t> </a:t>
            </a:r>
            <a:r>
              <a:rPr spc="-20" dirty="0">
                <a:latin typeface="Times New Roman"/>
                <a:cs typeface="Times New Roman"/>
              </a:rPr>
              <a:t>BATCH</a:t>
            </a:r>
            <a:r>
              <a:rPr dirty="0">
                <a:latin typeface="Times New Roman"/>
                <a:cs typeface="Times New Roman"/>
              </a:rPr>
              <a:t> </a:t>
            </a:r>
            <a:r>
              <a:rPr lang="en-US" spc="10" dirty="0">
                <a:latin typeface="Times New Roman"/>
                <a:cs typeface="Times New Roman"/>
              </a:rPr>
              <a:t>B34</a:t>
            </a:r>
          </a:p>
          <a:p>
            <a:pPr marL="12700" marR="5080">
              <a:lnSpc>
                <a:spcPts val="1850"/>
              </a:lnSpc>
              <a:spcBef>
                <a:spcPts val="200"/>
              </a:spcBef>
            </a:pPr>
            <a:endParaRPr lang="en-US" spc="10" dirty="0">
              <a:latin typeface="Times New Roman"/>
              <a:cs typeface="Times New Roman"/>
            </a:endParaRPr>
          </a:p>
          <a:p>
            <a:pPr marL="12700" marR="5080">
              <a:lnSpc>
                <a:spcPts val="1850"/>
              </a:lnSpc>
              <a:spcBef>
                <a:spcPts val="200"/>
              </a:spcBef>
            </a:pPr>
            <a:endParaRPr dirty="0">
              <a:latin typeface="Times New Roman"/>
              <a:cs typeface="Times New Roman"/>
            </a:endParaRPr>
          </a:p>
        </p:txBody>
      </p:sp>
      <p:sp>
        <p:nvSpPr>
          <p:cNvPr id="18" name="object 15">
            <a:extLst>
              <a:ext uri="{FF2B5EF4-FFF2-40B4-BE49-F238E27FC236}">
                <a16:creationId xmlns:a16="http://schemas.microsoft.com/office/drawing/2014/main" id="{516DFDE7-451F-673F-A2E6-00C8BC96E53D}"/>
              </a:ext>
            </a:extLst>
          </p:cNvPr>
          <p:cNvSpPr txBox="1"/>
          <p:nvPr/>
        </p:nvSpPr>
        <p:spPr>
          <a:xfrm>
            <a:off x="798000" y="4333064"/>
            <a:ext cx="6409045" cy="978473"/>
          </a:xfrm>
          <a:prstGeom prst="rect">
            <a:avLst/>
          </a:prstGeom>
        </p:spPr>
        <p:txBody>
          <a:bodyPr vert="horz" wrap="square" lIns="0" tIns="16510" rIns="0" bIns="0" rtlCol="0">
            <a:spAutoFit/>
          </a:bodyPr>
          <a:lstStyle/>
          <a:p>
            <a:pPr marL="262890" indent="-250825">
              <a:lnSpc>
                <a:spcPts val="1855"/>
              </a:lnSpc>
              <a:spcBef>
                <a:spcPts val="130"/>
              </a:spcBef>
              <a:buFont typeface="Trebuchet MS"/>
              <a:buChar char="▪"/>
              <a:tabLst>
                <a:tab pos="262890" algn="l"/>
                <a:tab pos="263525" algn="l"/>
              </a:tabLst>
            </a:pPr>
            <a:endParaRPr lang="en-IN" sz="2400" spc="-7" baseline="1792" dirty="0">
              <a:latin typeface="Times New Roman"/>
              <a:cs typeface="Times New Roman"/>
            </a:endParaRPr>
          </a:p>
          <a:p>
            <a:pPr marL="12065">
              <a:lnSpc>
                <a:spcPts val="1855"/>
              </a:lnSpc>
              <a:spcBef>
                <a:spcPts val="130"/>
              </a:spcBef>
              <a:tabLst>
                <a:tab pos="262890" algn="l"/>
                <a:tab pos="263525" algn="l"/>
              </a:tabLst>
            </a:pPr>
            <a:r>
              <a:rPr lang="en-IN" sz="2400" spc="-7" baseline="1792" dirty="0">
                <a:latin typeface="Times New Roman"/>
                <a:cs typeface="Times New Roman"/>
              </a:rPr>
              <a:t>	ADYAPADI SURAJ</a:t>
            </a:r>
            <a:r>
              <a:rPr lang="en-IN" sz="2400" spc="-15" baseline="1792" dirty="0">
                <a:latin typeface="Times New Roman"/>
                <a:cs typeface="Times New Roman"/>
              </a:rPr>
              <a:t> 	        </a:t>
            </a:r>
            <a:r>
              <a:rPr sz="2400" spc="7" baseline="1792" dirty="0">
                <a:latin typeface="Times New Roman"/>
                <a:cs typeface="Times New Roman"/>
              </a:rPr>
              <a:t>1NT</a:t>
            </a:r>
            <a:r>
              <a:rPr lang="en-IN" sz="2400" spc="7" baseline="1792" dirty="0">
                <a:latin typeface="Times New Roman"/>
                <a:cs typeface="Times New Roman"/>
              </a:rPr>
              <a:t>20</a:t>
            </a:r>
            <a:r>
              <a:rPr sz="2400" spc="7" baseline="1792" dirty="0">
                <a:latin typeface="Times New Roman"/>
                <a:cs typeface="Times New Roman"/>
              </a:rPr>
              <a:t>IS</a:t>
            </a:r>
            <a:r>
              <a:rPr lang="en-IN" sz="2400" spc="7" baseline="1792" dirty="0">
                <a:latin typeface="Times New Roman"/>
                <a:cs typeface="Times New Roman"/>
              </a:rPr>
              <a:t>012</a:t>
            </a:r>
            <a:endParaRPr sz="2400" baseline="1792" dirty="0">
              <a:latin typeface="Times New Roman"/>
              <a:cs typeface="Times New Roman"/>
            </a:endParaRPr>
          </a:p>
          <a:p>
            <a:pPr marL="12065">
              <a:lnSpc>
                <a:spcPts val="1845"/>
              </a:lnSpc>
              <a:tabLst>
                <a:tab pos="262890" algn="l"/>
                <a:tab pos="263525" algn="l"/>
              </a:tabLst>
            </a:pPr>
            <a:r>
              <a:rPr lang="en-IN" sz="2400" spc="22" baseline="1792" dirty="0">
                <a:latin typeface="Times New Roman"/>
                <a:cs typeface="Times New Roman"/>
              </a:rPr>
              <a:t>	AKSHAY PRASHANT HEGDE</a:t>
            </a:r>
            <a:r>
              <a:rPr sz="2400" spc="-7" baseline="1792" dirty="0">
                <a:latin typeface="Times New Roman"/>
                <a:cs typeface="Times New Roman"/>
              </a:rPr>
              <a:t> </a:t>
            </a:r>
            <a:r>
              <a:rPr lang="en-IN" sz="2400" spc="-7" baseline="1792" dirty="0">
                <a:latin typeface="Times New Roman"/>
                <a:cs typeface="Times New Roman"/>
              </a:rPr>
              <a:t>  </a:t>
            </a:r>
            <a:r>
              <a:rPr sz="2400" spc="15" baseline="1792" dirty="0">
                <a:latin typeface="Times New Roman"/>
                <a:cs typeface="Times New Roman"/>
              </a:rPr>
              <a:t>1NT</a:t>
            </a:r>
            <a:r>
              <a:rPr lang="en-IN" sz="2400" spc="15" baseline="1792" dirty="0">
                <a:latin typeface="Times New Roman"/>
                <a:cs typeface="Times New Roman"/>
              </a:rPr>
              <a:t>20</a:t>
            </a:r>
            <a:r>
              <a:rPr sz="2400" spc="15" baseline="1792" dirty="0">
                <a:latin typeface="Times New Roman"/>
                <a:cs typeface="Times New Roman"/>
              </a:rPr>
              <a:t>IS</a:t>
            </a:r>
            <a:r>
              <a:rPr lang="en-IN" sz="2400" spc="15" baseline="1792" dirty="0">
                <a:latin typeface="Times New Roman"/>
                <a:cs typeface="Times New Roman"/>
              </a:rPr>
              <a:t>015</a:t>
            </a:r>
            <a:endParaRPr sz="2400" baseline="1792" dirty="0">
              <a:latin typeface="Times New Roman"/>
              <a:cs typeface="Times New Roman"/>
            </a:endParaRPr>
          </a:p>
          <a:p>
            <a:pPr marL="12065">
              <a:lnSpc>
                <a:spcPts val="1845"/>
              </a:lnSpc>
              <a:tabLst>
                <a:tab pos="309245" algn="l"/>
                <a:tab pos="309880" algn="l"/>
              </a:tabLst>
            </a:pPr>
            <a:r>
              <a:rPr lang="en-IN" sz="2400" spc="30" baseline="1792" dirty="0">
                <a:latin typeface="Times New Roman"/>
                <a:cs typeface="Times New Roman"/>
              </a:rPr>
              <a:t>     PRANAVA AITHAL 	       </a:t>
            </a:r>
            <a:r>
              <a:rPr sz="2400" spc="15" baseline="1792" dirty="0">
                <a:latin typeface="Times New Roman"/>
                <a:cs typeface="Times New Roman"/>
              </a:rPr>
              <a:t>1NT</a:t>
            </a:r>
            <a:r>
              <a:rPr lang="en-IN" sz="2400" spc="15" baseline="1792" dirty="0">
                <a:latin typeface="Times New Roman"/>
                <a:cs typeface="Times New Roman"/>
              </a:rPr>
              <a:t>20</a:t>
            </a:r>
            <a:r>
              <a:rPr sz="2400" spc="15" baseline="1792" dirty="0">
                <a:latin typeface="Times New Roman"/>
                <a:cs typeface="Times New Roman"/>
              </a:rPr>
              <a:t>IS</a:t>
            </a:r>
            <a:r>
              <a:rPr lang="en-IN" sz="2400" spc="15" baseline="1792" dirty="0">
                <a:latin typeface="Times New Roman"/>
                <a:cs typeface="Times New Roman"/>
              </a:rPr>
              <a:t>112</a:t>
            </a:r>
            <a:endParaRPr sz="2400" baseline="1792" dirty="0">
              <a:latin typeface="Times New Roman"/>
              <a:cs typeface="Times New Roman"/>
            </a:endParaRPr>
          </a:p>
        </p:txBody>
      </p:sp>
      <p:sp>
        <p:nvSpPr>
          <p:cNvPr id="19" name="object 16">
            <a:extLst>
              <a:ext uri="{FF2B5EF4-FFF2-40B4-BE49-F238E27FC236}">
                <a16:creationId xmlns:a16="http://schemas.microsoft.com/office/drawing/2014/main" id="{FB243D7C-DA7B-7A22-0A59-B01DCE5A97DD}"/>
              </a:ext>
            </a:extLst>
          </p:cNvPr>
          <p:cNvSpPr txBox="1"/>
          <p:nvPr/>
        </p:nvSpPr>
        <p:spPr>
          <a:xfrm>
            <a:off x="6858330" y="4186385"/>
            <a:ext cx="5333670" cy="1077218"/>
          </a:xfrm>
          <a:prstGeom prst="rect">
            <a:avLst/>
          </a:prstGeom>
        </p:spPr>
        <p:txBody>
          <a:bodyPr vert="horz" wrap="square" lIns="0" tIns="25400" rIns="0" bIns="0" rtlCol="0">
            <a:spAutoFit/>
          </a:bodyPr>
          <a:lstStyle/>
          <a:p>
            <a:pPr marL="12700" marR="5080" algn="ctr">
              <a:lnSpc>
                <a:spcPts val="1850"/>
              </a:lnSpc>
              <a:spcBef>
                <a:spcPts val="200"/>
              </a:spcBef>
            </a:pPr>
            <a:r>
              <a:rPr b="1" spc="10" dirty="0">
                <a:latin typeface="Times New Roman"/>
                <a:cs typeface="Times New Roman"/>
              </a:rPr>
              <a:t>Guide</a:t>
            </a:r>
            <a:r>
              <a:rPr b="1" spc="-15" dirty="0">
                <a:latin typeface="Times New Roman"/>
                <a:cs typeface="Times New Roman"/>
              </a:rPr>
              <a:t> </a:t>
            </a:r>
            <a:r>
              <a:rPr b="1" spc="10" dirty="0">
                <a:latin typeface="Times New Roman"/>
                <a:cs typeface="Times New Roman"/>
              </a:rPr>
              <a:t>Name,</a:t>
            </a:r>
            <a:r>
              <a:rPr b="1" spc="-15" dirty="0">
                <a:latin typeface="Times New Roman"/>
                <a:cs typeface="Times New Roman"/>
              </a:rPr>
              <a:t> </a:t>
            </a:r>
            <a:r>
              <a:rPr b="1" spc="10" dirty="0">
                <a:latin typeface="Times New Roman"/>
                <a:cs typeface="Times New Roman"/>
              </a:rPr>
              <a:t>and</a:t>
            </a:r>
            <a:r>
              <a:rPr b="1" spc="-20" dirty="0">
                <a:latin typeface="Times New Roman"/>
                <a:cs typeface="Times New Roman"/>
              </a:rPr>
              <a:t> </a:t>
            </a:r>
            <a:r>
              <a:rPr b="1" spc="10" dirty="0">
                <a:latin typeface="Times New Roman"/>
                <a:cs typeface="Times New Roman"/>
              </a:rPr>
              <a:t>Designation </a:t>
            </a:r>
            <a:endParaRPr lang="en-IN" b="1" spc="10" dirty="0">
              <a:latin typeface="Times New Roman"/>
              <a:cs typeface="Times New Roman"/>
            </a:endParaRPr>
          </a:p>
          <a:p>
            <a:pPr marL="12700" marR="5080" algn="ctr">
              <a:lnSpc>
                <a:spcPts val="1850"/>
              </a:lnSpc>
              <a:spcBef>
                <a:spcPts val="200"/>
              </a:spcBef>
            </a:pPr>
            <a:endParaRPr lang="en-IN" spc="10" dirty="0">
              <a:latin typeface="Times New Roman"/>
              <a:cs typeface="Times New Roman"/>
            </a:endParaRPr>
          </a:p>
          <a:p>
            <a:pPr marL="12700" marR="5080" algn="ctr">
              <a:lnSpc>
                <a:spcPts val="1850"/>
              </a:lnSpc>
              <a:spcBef>
                <a:spcPts val="200"/>
              </a:spcBef>
            </a:pPr>
            <a:r>
              <a:rPr spc="-370" dirty="0">
                <a:latin typeface="Times New Roman"/>
                <a:cs typeface="Times New Roman"/>
              </a:rPr>
              <a:t> </a:t>
            </a:r>
            <a:r>
              <a:rPr lang="en-IN" spc="15" dirty="0">
                <a:latin typeface="Times New Roman"/>
                <a:cs typeface="Times New Roman"/>
              </a:rPr>
              <a:t>Dr. MANOJ KUMAR 	</a:t>
            </a:r>
            <a:r>
              <a:rPr spc="-20" dirty="0">
                <a:latin typeface="Times New Roman"/>
                <a:cs typeface="Times New Roman"/>
              </a:rPr>
              <a:t>Mr.</a:t>
            </a:r>
            <a:r>
              <a:rPr dirty="0">
                <a:latin typeface="Times New Roman"/>
                <a:cs typeface="Times New Roman"/>
              </a:rPr>
              <a:t> </a:t>
            </a:r>
            <a:r>
              <a:rPr lang="en-IN" spc="15" dirty="0">
                <a:latin typeface="Times New Roman"/>
                <a:cs typeface="Times New Roman"/>
              </a:rPr>
              <a:t>PRASHANT B S</a:t>
            </a:r>
          </a:p>
          <a:p>
            <a:pPr marL="12700" marR="5080" algn="ctr">
              <a:lnSpc>
                <a:spcPts val="1850"/>
              </a:lnSpc>
              <a:spcBef>
                <a:spcPts val="200"/>
              </a:spcBef>
            </a:pPr>
            <a:r>
              <a:rPr lang="en-IN" spc="10" dirty="0">
                <a:latin typeface="Times New Roman"/>
                <a:cs typeface="Times New Roman"/>
              </a:rPr>
              <a:t>Associate</a:t>
            </a:r>
            <a:r>
              <a:rPr spc="-35" dirty="0">
                <a:latin typeface="Times New Roman"/>
                <a:cs typeface="Times New Roman"/>
              </a:rPr>
              <a:t> </a:t>
            </a:r>
            <a:r>
              <a:rPr spc="10" dirty="0">
                <a:latin typeface="Times New Roman"/>
                <a:cs typeface="Times New Roman"/>
              </a:rPr>
              <a:t>Professor</a:t>
            </a:r>
            <a:r>
              <a:rPr lang="en-IN" spc="10" dirty="0">
                <a:latin typeface="Times New Roman"/>
                <a:cs typeface="Times New Roman"/>
              </a:rPr>
              <a:t>	 Assistant Professor</a:t>
            </a:r>
            <a:endParaRPr dirty="0">
              <a:latin typeface="Times New Roman"/>
              <a:cs typeface="Times New Roman"/>
            </a:endParaRPr>
          </a:p>
        </p:txBody>
      </p:sp>
    </p:spTree>
    <p:extLst>
      <p:ext uri="{BB962C8B-B14F-4D97-AF65-F5344CB8AC3E}">
        <p14:creationId xmlns:p14="http://schemas.microsoft.com/office/powerpoint/2010/main" val="4174056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54323-40A2-4857-AE96-A928AA4FB118}"/>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id="{237821B2-B381-4FDC-ADE9-EB7A7FED995D}"/>
              </a:ext>
            </a:extLst>
          </p:cNvPr>
          <p:cNvSpPr>
            <a:spLocks noGrp="1"/>
          </p:cNvSpPr>
          <p:nvPr>
            <p:ph idx="1"/>
          </p:nvPr>
        </p:nvSpPr>
        <p:spPr/>
        <p:txBody>
          <a:bodyPr/>
          <a:lstStyle/>
          <a:p>
            <a:r>
              <a:rPr lang="en-IN" dirty="0"/>
              <a:t>The most common problem faced by the people is of the quality of images. To solve this problem many traditional methods have been introduced and implemented. Some of the models like Median filter, Adaptive filtering and Total Variation (TV) denoising work to some extent but are not completely effective. To overcome this, we are using GAN as GAN-based models have shown superior performance in effectively reducing noise while preserving important details and structures in images. These models learn the underlying noise distribution and clean frame characteristics, allowing them to effectively denoise images even in real-world scenarios.</a:t>
            </a:r>
          </a:p>
        </p:txBody>
      </p:sp>
      <p:sp>
        <p:nvSpPr>
          <p:cNvPr id="4" name="Date Placeholder 3">
            <a:extLst>
              <a:ext uri="{FF2B5EF4-FFF2-40B4-BE49-F238E27FC236}">
                <a16:creationId xmlns:a16="http://schemas.microsoft.com/office/drawing/2014/main" id="{A1D4C7B6-FB5B-452C-99E4-141F3E9158A3}"/>
              </a:ext>
            </a:extLst>
          </p:cNvPr>
          <p:cNvSpPr>
            <a:spLocks noGrp="1"/>
          </p:cNvSpPr>
          <p:nvPr>
            <p:ph type="dt" sz="half" idx="10"/>
          </p:nvPr>
        </p:nvSpPr>
        <p:spPr/>
        <p:txBody>
          <a:bodyPr/>
          <a:lstStyle/>
          <a:p>
            <a:fld id="{F8458A76-70FD-4CA1-9BC4-46D1D1698691}" type="datetime1">
              <a:rPr lang="en-IN" smtClean="0"/>
              <a:t>21-05-2024</a:t>
            </a:fld>
            <a:endParaRPr lang="en-IN"/>
          </a:p>
        </p:txBody>
      </p:sp>
      <p:sp>
        <p:nvSpPr>
          <p:cNvPr id="6" name="Slide Number Placeholder 5">
            <a:extLst>
              <a:ext uri="{FF2B5EF4-FFF2-40B4-BE49-F238E27FC236}">
                <a16:creationId xmlns:a16="http://schemas.microsoft.com/office/drawing/2014/main" id="{C0B67A15-808F-4C01-B2FA-3C6A5B2E9F65}"/>
              </a:ext>
            </a:extLst>
          </p:cNvPr>
          <p:cNvSpPr>
            <a:spLocks noGrp="1"/>
          </p:cNvSpPr>
          <p:nvPr>
            <p:ph type="sldNum" sz="quarter" idx="12"/>
          </p:nvPr>
        </p:nvSpPr>
        <p:spPr/>
        <p:txBody>
          <a:bodyPr/>
          <a:lstStyle/>
          <a:p>
            <a:fld id="{1631108B-5D83-4953-8F3A-2D4544B1B95C}" type="slidenum">
              <a:rPr lang="en-IN" smtClean="0"/>
              <a:pPr/>
              <a:t>10</a:t>
            </a:fld>
            <a:endParaRPr lang="en-IN"/>
          </a:p>
        </p:txBody>
      </p:sp>
      <p:sp>
        <p:nvSpPr>
          <p:cNvPr id="5" name="Footer Placeholder 4">
            <a:extLst>
              <a:ext uri="{FF2B5EF4-FFF2-40B4-BE49-F238E27FC236}">
                <a16:creationId xmlns:a16="http://schemas.microsoft.com/office/drawing/2014/main" id="{F938651F-9075-80AA-DCFB-A483AEFFC2B0}"/>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1676340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54323-40A2-4857-AE96-A928AA4FB118}"/>
              </a:ext>
            </a:extLst>
          </p:cNvPr>
          <p:cNvSpPr>
            <a:spLocks noGrp="1"/>
          </p:cNvSpPr>
          <p:nvPr>
            <p:ph type="title"/>
          </p:nvPr>
        </p:nvSpPr>
        <p:spPr/>
        <p:txBody>
          <a:bodyPr>
            <a:normAutofit/>
          </a:bodyPr>
          <a:lstStyle/>
          <a:p>
            <a:r>
              <a:rPr lang="en-IN" sz="3200" dirty="0"/>
              <a:t>Software Requirements Specification</a:t>
            </a:r>
          </a:p>
        </p:txBody>
      </p:sp>
      <p:sp>
        <p:nvSpPr>
          <p:cNvPr id="3" name="Content Placeholder 2">
            <a:extLst>
              <a:ext uri="{FF2B5EF4-FFF2-40B4-BE49-F238E27FC236}">
                <a16:creationId xmlns:a16="http://schemas.microsoft.com/office/drawing/2014/main" id="{237821B2-B381-4FDC-ADE9-EB7A7FED995D}"/>
              </a:ext>
            </a:extLst>
          </p:cNvPr>
          <p:cNvSpPr>
            <a:spLocks noGrp="1"/>
          </p:cNvSpPr>
          <p:nvPr>
            <p:ph idx="1"/>
          </p:nvPr>
        </p:nvSpPr>
        <p:spPr/>
        <p:txBody>
          <a:bodyPr>
            <a:normAutofit/>
          </a:bodyPr>
          <a:lstStyle/>
          <a:p>
            <a:pPr algn="l"/>
            <a:r>
              <a:rPr lang="en-IN" i="0" dirty="0">
                <a:effectLst/>
                <a:latin typeface="Söhne"/>
              </a:rPr>
              <a:t>Functional Requirements</a:t>
            </a:r>
          </a:p>
          <a:p>
            <a:pPr lvl="1"/>
            <a:r>
              <a:rPr lang="en-IN" dirty="0">
                <a:latin typeface="Söhne"/>
              </a:rPr>
              <a:t>Hardware Requirements</a:t>
            </a:r>
          </a:p>
          <a:p>
            <a:pPr marL="1371600" lvl="2" indent="-457200">
              <a:buFont typeface="+mj-lt"/>
              <a:buAutoNum type="arabicPeriod"/>
            </a:pPr>
            <a:r>
              <a:rPr lang="en-IN" i="0" dirty="0">
                <a:effectLst/>
                <a:latin typeface="Söhne"/>
              </a:rPr>
              <a:t>CPU/GPU		 - T4 GPU</a:t>
            </a:r>
          </a:p>
          <a:p>
            <a:pPr marL="1371600" lvl="2" indent="-457200">
              <a:buFont typeface="+mj-lt"/>
              <a:buAutoNum type="arabicPeriod"/>
            </a:pPr>
            <a:r>
              <a:rPr lang="en-IN" dirty="0">
                <a:latin typeface="Söhne"/>
              </a:rPr>
              <a:t>Memory 		 - 8 GB RAM</a:t>
            </a:r>
          </a:p>
          <a:p>
            <a:pPr marL="1371600" lvl="2" indent="-457200">
              <a:buFont typeface="+mj-lt"/>
              <a:buAutoNum type="arabicPeriod"/>
            </a:pPr>
            <a:r>
              <a:rPr lang="en-IN" i="0" dirty="0">
                <a:effectLst/>
                <a:latin typeface="Söhne"/>
              </a:rPr>
              <a:t>S</a:t>
            </a:r>
            <a:r>
              <a:rPr lang="en-IN" dirty="0">
                <a:latin typeface="Söhne"/>
              </a:rPr>
              <a:t>torage		 - 256 GB SSD</a:t>
            </a:r>
          </a:p>
          <a:p>
            <a:pPr marL="1371600" lvl="2" indent="-457200">
              <a:buFont typeface="+mj-lt"/>
              <a:buAutoNum type="arabicPeriod"/>
            </a:pPr>
            <a:r>
              <a:rPr lang="en-IN" i="0" dirty="0">
                <a:effectLst/>
                <a:latin typeface="Söhne"/>
              </a:rPr>
              <a:t>Network Connectivity</a:t>
            </a:r>
            <a:endParaRPr lang="en-IN" dirty="0">
              <a:latin typeface="Söhne"/>
            </a:endParaRPr>
          </a:p>
          <a:p>
            <a:pPr lvl="1"/>
            <a:r>
              <a:rPr lang="en-IN" dirty="0">
                <a:latin typeface="Söhne"/>
              </a:rPr>
              <a:t>Software Requirements</a:t>
            </a:r>
          </a:p>
          <a:p>
            <a:pPr marL="1371600" lvl="2" indent="-457200">
              <a:buFont typeface="+mj-lt"/>
              <a:buAutoNum type="arabicPeriod"/>
            </a:pPr>
            <a:r>
              <a:rPr lang="en-IN" dirty="0">
                <a:latin typeface="Söhne"/>
              </a:rPr>
              <a:t>TensorFlow</a:t>
            </a:r>
          </a:p>
          <a:p>
            <a:pPr marL="1371600" lvl="2" indent="-457200">
              <a:buFont typeface="+mj-lt"/>
              <a:buAutoNum type="arabicPeriod"/>
            </a:pPr>
            <a:r>
              <a:rPr lang="en-IN" dirty="0" err="1">
                <a:latin typeface="Söhne"/>
              </a:rPr>
              <a:t>PyTorch</a:t>
            </a:r>
            <a:endParaRPr lang="en-IN" dirty="0">
              <a:latin typeface="Söhne"/>
            </a:endParaRPr>
          </a:p>
          <a:p>
            <a:pPr marL="1371600" lvl="2" indent="-457200">
              <a:buFont typeface="+mj-lt"/>
              <a:buAutoNum type="arabicPeriod"/>
            </a:pPr>
            <a:r>
              <a:rPr lang="en-IN" dirty="0" err="1">
                <a:latin typeface="Söhne"/>
              </a:rPr>
              <a:t>Keras</a:t>
            </a:r>
            <a:endParaRPr lang="en-IN" dirty="0">
              <a:latin typeface="Söhne"/>
            </a:endParaRPr>
          </a:p>
          <a:p>
            <a:pPr marL="1371600" lvl="2" indent="-457200">
              <a:buFont typeface="+mj-lt"/>
              <a:buAutoNum type="arabicPeriod"/>
            </a:pPr>
            <a:r>
              <a:rPr lang="en-IN" dirty="0">
                <a:latin typeface="Söhne"/>
              </a:rPr>
              <a:t>GAN &amp; Python Libraries</a:t>
            </a:r>
          </a:p>
        </p:txBody>
      </p:sp>
      <p:sp>
        <p:nvSpPr>
          <p:cNvPr id="4" name="Date Placeholder 3">
            <a:extLst>
              <a:ext uri="{FF2B5EF4-FFF2-40B4-BE49-F238E27FC236}">
                <a16:creationId xmlns:a16="http://schemas.microsoft.com/office/drawing/2014/main" id="{A1D4C7B6-FB5B-452C-99E4-141F3E9158A3}"/>
              </a:ext>
            </a:extLst>
          </p:cNvPr>
          <p:cNvSpPr>
            <a:spLocks noGrp="1"/>
          </p:cNvSpPr>
          <p:nvPr>
            <p:ph type="dt" sz="half" idx="10"/>
          </p:nvPr>
        </p:nvSpPr>
        <p:spPr/>
        <p:txBody>
          <a:bodyPr/>
          <a:lstStyle/>
          <a:p>
            <a:fld id="{F8458A76-70FD-4CA1-9BC4-46D1D1698691}" type="datetime1">
              <a:rPr lang="en-IN" smtClean="0"/>
              <a:t>21-05-2024</a:t>
            </a:fld>
            <a:endParaRPr lang="en-IN"/>
          </a:p>
        </p:txBody>
      </p:sp>
      <p:sp>
        <p:nvSpPr>
          <p:cNvPr id="6" name="Slide Number Placeholder 5">
            <a:extLst>
              <a:ext uri="{FF2B5EF4-FFF2-40B4-BE49-F238E27FC236}">
                <a16:creationId xmlns:a16="http://schemas.microsoft.com/office/drawing/2014/main" id="{C0B67A15-808F-4C01-B2FA-3C6A5B2E9F65}"/>
              </a:ext>
            </a:extLst>
          </p:cNvPr>
          <p:cNvSpPr>
            <a:spLocks noGrp="1"/>
          </p:cNvSpPr>
          <p:nvPr>
            <p:ph type="sldNum" sz="quarter" idx="12"/>
          </p:nvPr>
        </p:nvSpPr>
        <p:spPr/>
        <p:txBody>
          <a:bodyPr/>
          <a:lstStyle/>
          <a:p>
            <a:fld id="{1631108B-5D83-4953-8F3A-2D4544B1B95C}" type="slidenum">
              <a:rPr lang="en-IN" smtClean="0"/>
              <a:pPr/>
              <a:t>11</a:t>
            </a:fld>
            <a:endParaRPr lang="en-IN"/>
          </a:p>
        </p:txBody>
      </p:sp>
      <p:sp>
        <p:nvSpPr>
          <p:cNvPr id="5" name="Footer Placeholder 4">
            <a:extLst>
              <a:ext uri="{FF2B5EF4-FFF2-40B4-BE49-F238E27FC236}">
                <a16:creationId xmlns:a16="http://schemas.microsoft.com/office/drawing/2014/main" id="{17159B33-B65C-A798-C515-BCFFFFB92C71}"/>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24289189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54323-40A2-4857-AE96-A928AA4FB118}"/>
              </a:ext>
            </a:extLst>
          </p:cNvPr>
          <p:cNvSpPr>
            <a:spLocks noGrp="1"/>
          </p:cNvSpPr>
          <p:nvPr>
            <p:ph type="title"/>
          </p:nvPr>
        </p:nvSpPr>
        <p:spPr/>
        <p:txBody>
          <a:bodyPr>
            <a:normAutofit/>
          </a:bodyPr>
          <a:lstStyle/>
          <a:p>
            <a:r>
              <a:rPr lang="en-IN" sz="3200" dirty="0"/>
              <a:t>Software Requirements Specification</a:t>
            </a:r>
          </a:p>
        </p:txBody>
      </p:sp>
      <p:sp>
        <p:nvSpPr>
          <p:cNvPr id="3" name="Content Placeholder 2">
            <a:extLst>
              <a:ext uri="{FF2B5EF4-FFF2-40B4-BE49-F238E27FC236}">
                <a16:creationId xmlns:a16="http://schemas.microsoft.com/office/drawing/2014/main" id="{237821B2-B381-4FDC-ADE9-EB7A7FED995D}"/>
              </a:ext>
            </a:extLst>
          </p:cNvPr>
          <p:cNvSpPr>
            <a:spLocks noGrp="1"/>
          </p:cNvSpPr>
          <p:nvPr>
            <p:ph idx="1"/>
          </p:nvPr>
        </p:nvSpPr>
        <p:spPr/>
        <p:txBody>
          <a:bodyPr>
            <a:normAutofit/>
          </a:bodyPr>
          <a:lstStyle/>
          <a:p>
            <a:pPr algn="l"/>
            <a:r>
              <a:rPr lang="en-IN" i="0" dirty="0">
                <a:effectLst/>
                <a:latin typeface="Söhne"/>
              </a:rPr>
              <a:t>Non-functional Requirements</a:t>
            </a:r>
          </a:p>
          <a:p>
            <a:pPr marL="971550" lvl="1" indent="-514350">
              <a:buFont typeface="+mj-lt"/>
              <a:buAutoNum type="arabicPeriod"/>
            </a:pPr>
            <a:r>
              <a:rPr lang="en-IN" b="0" i="0" dirty="0">
                <a:effectLst/>
                <a:latin typeface="Söhne"/>
              </a:rPr>
              <a:t>Response Time</a:t>
            </a:r>
            <a:endParaRPr lang="en-IN" dirty="0">
              <a:latin typeface="Söhne"/>
            </a:endParaRPr>
          </a:p>
          <a:p>
            <a:pPr marL="971550" lvl="1" indent="-514350">
              <a:buFont typeface="+mj-lt"/>
              <a:buAutoNum type="arabicPeriod"/>
            </a:pPr>
            <a:r>
              <a:rPr lang="en-IN" b="0" i="0" dirty="0">
                <a:effectLst/>
                <a:latin typeface="Söhne"/>
              </a:rPr>
              <a:t>Usability</a:t>
            </a:r>
          </a:p>
          <a:p>
            <a:pPr marL="971550" lvl="1" indent="-514350">
              <a:buFont typeface="+mj-lt"/>
              <a:buAutoNum type="arabicPeriod"/>
            </a:pPr>
            <a:r>
              <a:rPr lang="en-IN" b="0" i="0" dirty="0">
                <a:effectLst/>
                <a:latin typeface="Söhne"/>
              </a:rPr>
              <a:t>Scalability</a:t>
            </a:r>
          </a:p>
          <a:p>
            <a:pPr marL="971550" lvl="1" indent="-514350">
              <a:buFont typeface="+mj-lt"/>
              <a:buAutoNum type="arabicPeriod"/>
            </a:pPr>
            <a:r>
              <a:rPr lang="en-IN" dirty="0">
                <a:latin typeface="Söhne"/>
              </a:rPr>
              <a:t>Availability</a:t>
            </a:r>
          </a:p>
          <a:p>
            <a:pPr marL="971550" lvl="1" indent="-514350">
              <a:buFont typeface="+mj-lt"/>
              <a:buAutoNum type="arabicPeriod"/>
            </a:pPr>
            <a:r>
              <a:rPr lang="en-IN" b="0" i="0" dirty="0">
                <a:effectLst/>
                <a:latin typeface="Söhne"/>
              </a:rPr>
              <a:t>Maintainability</a:t>
            </a:r>
          </a:p>
          <a:p>
            <a:pPr marL="971550" lvl="1" indent="-514350">
              <a:buFont typeface="+mj-lt"/>
              <a:buAutoNum type="arabicPeriod"/>
            </a:pPr>
            <a:r>
              <a:rPr lang="en-IN" dirty="0">
                <a:latin typeface="Söhne"/>
              </a:rPr>
              <a:t>Cost</a:t>
            </a:r>
            <a:endParaRPr lang="en-IN" b="0" i="0" dirty="0">
              <a:effectLst/>
              <a:latin typeface="Söhne"/>
            </a:endParaRPr>
          </a:p>
        </p:txBody>
      </p:sp>
      <p:sp>
        <p:nvSpPr>
          <p:cNvPr id="4" name="Date Placeholder 3">
            <a:extLst>
              <a:ext uri="{FF2B5EF4-FFF2-40B4-BE49-F238E27FC236}">
                <a16:creationId xmlns:a16="http://schemas.microsoft.com/office/drawing/2014/main" id="{A1D4C7B6-FB5B-452C-99E4-141F3E9158A3}"/>
              </a:ext>
            </a:extLst>
          </p:cNvPr>
          <p:cNvSpPr>
            <a:spLocks noGrp="1"/>
          </p:cNvSpPr>
          <p:nvPr>
            <p:ph type="dt" sz="half" idx="10"/>
          </p:nvPr>
        </p:nvSpPr>
        <p:spPr/>
        <p:txBody>
          <a:bodyPr/>
          <a:lstStyle/>
          <a:p>
            <a:fld id="{F8458A76-70FD-4CA1-9BC4-46D1D1698691}" type="datetime1">
              <a:rPr lang="en-IN" smtClean="0"/>
              <a:t>21-05-2024</a:t>
            </a:fld>
            <a:endParaRPr lang="en-IN"/>
          </a:p>
        </p:txBody>
      </p:sp>
      <p:sp>
        <p:nvSpPr>
          <p:cNvPr id="6" name="Slide Number Placeholder 5">
            <a:extLst>
              <a:ext uri="{FF2B5EF4-FFF2-40B4-BE49-F238E27FC236}">
                <a16:creationId xmlns:a16="http://schemas.microsoft.com/office/drawing/2014/main" id="{C0B67A15-808F-4C01-B2FA-3C6A5B2E9F65}"/>
              </a:ext>
            </a:extLst>
          </p:cNvPr>
          <p:cNvSpPr>
            <a:spLocks noGrp="1"/>
          </p:cNvSpPr>
          <p:nvPr>
            <p:ph type="sldNum" sz="quarter" idx="12"/>
          </p:nvPr>
        </p:nvSpPr>
        <p:spPr/>
        <p:txBody>
          <a:bodyPr/>
          <a:lstStyle/>
          <a:p>
            <a:fld id="{1631108B-5D83-4953-8F3A-2D4544B1B95C}" type="slidenum">
              <a:rPr lang="en-IN" smtClean="0"/>
              <a:pPr/>
              <a:t>12</a:t>
            </a:fld>
            <a:endParaRPr lang="en-IN"/>
          </a:p>
        </p:txBody>
      </p:sp>
      <p:sp>
        <p:nvSpPr>
          <p:cNvPr id="5" name="Footer Placeholder 4">
            <a:extLst>
              <a:ext uri="{FF2B5EF4-FFF2-40B4-BE49-F238E27FC236}">
                <a16:creationId xmlns:a16="http://schemas.microsoft.com/office/drawing/2014/main" id="{A4DC3B83-F230-F3B0-C0D4-240BC7AD64CE}"/>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41501885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2955D-4048-47F6-9F91-2B426421BA40}"/>
              </a:ext>
            </a:extLst>
          </p:cNvPr>
          <p:cNvSpPr>
            <a:spLocks noGrp="1"/>
          </p:cNvSpPr>
          <p:nvPr>
            <p:ph type="title"/>
          </p:nvPr>
        </p:nvSpPr>
        <p:spPr/>
        <p:txBody>
          <a:bodyPr/>
          <a:lstStyle/>
          <a:p>
            <a:r>
              <a:rPr lang="en-IN" dirty="0"/>
              <a:t>Objectives</a:t>
            </a:r>
          </a:p>
        </p:txBody>
      </p:sp>
      <p:sp>
        <p:nvSpPr>
          <p:cNvPr id="3" name="Content Placeholder 2">
            <a:extLst>
              <a:ext uri="{FF2B5EF4-FFF2-40B4-BE49-F238E27FC236}">
                <a16:creationId xmlns:a16="http://schemas.microsoft.com/office/drawing/2014/main" id="{E1C3A862-7207-47A2-81F2-CF9B94BD7075}"/>
              </a:ext>
            </a:extLst>
          </p:cNvPr>
          <p:cNvSpPr>
            <a:spLocks noGrp="1"/>
          </p:cNvSpPr>
          <p:nvPr>
            <p:ph idx="1"/>
          </p:nvPr>
        </p:nvSpPr>
        <p:spPr>
          <a:xfrm>
            <a:off x="520216" y="1585425"/>
            <a:ext cx="11314545" cy="4351338"/>
          </a:xfrm>
        </p:spPr>
        <p:txBody>
          <a:bodyPr>
            <a:normAutofit lnSpcReduction="10000"/>
          </a:bodyPr>
          <a:lstStyle/>
          <a:p>
            <a:r>
              <a:rPr lang="en-IN" dirty="0"/>
              <a:t>To design and implement a GAN model that can effectively remove Gaussian noise from real world images while preserving the image details and features.</a:t>
            </a:r>
          </a:p>
          <a:p>
            <a:r>
              <a:rPr lang="en-IN" dirty="0"/>
              <a:t>To investigate the effect of different hyperparameters on the performance of the GAN model, such as the learning rate, batch size, and number of training epochs.</a:t>
            </a:r>
          </a:p>
          <a:p>
            <a:r>
              <a:rPr lang="en-IN" dirty="0"/>
              <a:t>To demonstrate the practical applications of the proposed GAN-based denoising method in real-world scenarios, such as surveillance, and photography.</a:t>
            </a:r>
          </a:p>
          <a:p>
            <a:pPr algn="l" rtl="0"/>
            <a:r>
              <a:rPr lang="en-IN" sz="2600" dirty="0">
                <a:effectLst/>
              </a:rPr>
              <a:t>To build a GUI  and implement the working of the GAN model for removing Gaussian noise in images.</a:t>
            </a:r>
          </a:p>
        </p:txBody>
      </p:sp>
      <p:sp>
        <p:nvSpPr>
          <p:cNvPr id="4" name="Date Placeholder 3">
            <a:extLst>
              <a:ext uri="{FF2B5EF4-FFF2-40B4-BE49-F238E27FC236}">
                <a16:creationId xmlns:a16="http://schemas.microsoft.com/office/drawing/2014/main" id="{2AD9ADDB-E63B-45C2-AD03-2335355C7F51}"/>
              </a:ext>
            </a:extLst>
          </p:cNvPr>
          <p:cNvSpPr>
            <a:spLocks noGrp="1"/>
          </p:cNvSpPr>
          <p:nvPr>
            <p:ph type="dt" sz="half" idx="10"/>
          </p:nvPr>
        </p:nvSpPr>
        <p:spPr/>
        <p:txBody>
          <a:bodyPr/>
          <a:lstStyle/>
          <a:p>
            <a:fld id="{3D8192F2-3BB5-4B54-81EA-45F926E3F755}" type="datetime1">
              <a:rPr lang="en-IN" smtClean="0"/>
              <a:t>21-05-2024</a:t>
            </a:fld>
            <a:endParaRPr lang="en-IN"/>
          </a:p>
        </p:txBody>
      </p:sp>
      <p:sp>
        <p:nvSpPr>
          <p:cNvPr id="6" name="Slide Number Placeholder 5">
            <a:extLst>
              <a:ext uri="{FF2B5EF4-FFF2-40B4-BE49-F238E27FC236}">
                <a16:creationId xmlns:a16="http://schemas.microsoft.com/office/drawing/2014/main" id="{D23121CC-9E2C-47B3-9C7F-056C0A93858C}"/>
              </a:ext>
            </a:extLst>
          </p:cNvPr>
          <p:cNvSpPr>
            <a:spLocks noGrp="1"/>
          </p:cNvSpPr>
          <p:nvPr>
            <p:ph type="sldNum" sz="quarter" idx="12"/>
          </p:nvPr>
        </p:nvSpPr>
        <p:spPr/>
        <p:txBody>
          <a:bodyPr/>
          <a:lstStyle/>
          <a:p>
            <a:fld id="{1631108B-5D83-4953-8F3A-2D4544B1B95C}" type="slidenum">
              <a:rPr lang="en-IN" smtClean="0"/>
              <a:pPr/>
              <a:t>13</a:t>
            </a:fld>
            <a:endParaRPr lang="en-IN"/>
          </a:p>
        </p:txBody>
      </p:sp>
      <p:sp>
        <p:nvSpPr>
          <p:cNvPr id="5" name="Footer Placeholder 4">
            <a:extLst>
              <a:ext uri="{FF2B5EF4-FFF2-40B4-BE49-F238E27FC236}">
                <a16:creationId xmlns:a16="http://schemas.microsoft.com/office/drawing/2014/main" id="{8E8DCC34-968E-578B-7CCB-73B603A50B1B}"/>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47978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ACDA2-0E73-4F11-9CB3-30EC46CF6971}"/>
              </a:ext>
            </a:extLst>
          </p:cNvPr>
          <p:cNvSpPr>
            <a:spLocks noGrp="1"/>
          </p:cNvSpPr>
          <p:nvPr>
            <p:ph type="title"/>
          </p:nvPr>
        </p:nvSpPr>
        <p:spPr/>
        <p:txBody>
          <a:bodyPr>
            <a:normAutofit/>
          </a:bodyPr>
          <a:lstStyle/>
          <a:p>
            <a:r>
              <a:rPr lang="en-IN" sz="4000"/>
              <a:t>Framework/Methodology</a:t>
            </a:r>
            <a:endParaRPr lang="en-IN" sz="4000" dirty="0"/>
          </a:p>
        </p:txBody>
      </p:sp>
      <p:sp>
        <p:nvSpPr>
          <p:cNvPr id="4" name="Date Placeholder 3">
            <a:extLst>
              <a:ext uri="{FF2B5EF4-FFF2-40B4-BE49-F238E27FC236}">
                <a16:creationId xmlns:a16="http://schemas.microsoft.com/office/drawing/2014/main" id="{EDD1AF0E-7F72-413C-BDAA-452810338A31}"/>
              </a:ext>
            </a:extLst>
          </p:cNvPr>
          <p:cNvSpPr>
            <a:spLocks noGrp="1"/>
          </p:cNvSpPr>
          <p:nvPr>
            <p:ph type="dt" sz="half" idx="10"/>
          </p:nvPr>
        </p:nvSpPr>
        <p:spPr/>
        <p:txBody>
          <a:bodyPr/>
          <a:lstStyle/>
          <a:p>
            <a:fld id="{F361103B-8556-4EAC-BA8C-FF62AA6CDBEC}" type="datetime1">
              <a:rPr lang="en-IN" smtClean="0"/>
              <a:t>21-05-2024</a:t>
            </a:fld>
            <a:endParaRPr lang="en-IN"/>
          </a:p>
        </p:txBody>
      </p:sp>
      <p:sp>
        <p:nvSpPr>
          <p:cNvPr id="6" name="Slide Number Placeholder 5">
            <a:extLst>
              <a:ext uri="{FF2B5EF4-FFF2-40B4-BE49-F238E27FC236}">
                <a16:creationId xmlns:a16="http://schemas.microsoft.com/office/drawing/2014/main" id="{0C9AA3D2-FB95-4ED8-9775-1D2C0FC9008F}"/>
              </a:ext>
            </a:extLst>
          </p:cNvPr>
          <p:cNvSpPr>
            <a:spLocks noGrp="1"/>
          </p:cNvSpPr>
          <p:nvPr>
            <p:ph type="sldNum" sz="quarter" idx="12"/>
          </p:nvPr>
        </p:nvSpPr>
        <p:spPr/>
        <p:txBody>
          <a:bodyPr/>
          <a:lstStyle/>
          <a:p>
            <a:fld id="{1631108B-5D83-4953-8F3A-2D4544B1B95C}" type="slidenum">
              <a:rPr lang="en-IN" smtClean="0"/>
              <a:pPr/>
              <a:t>14</a:t>
            </a:fld>
            <a:endParaRPr lang="en-IN"/>
          </a:p>
        </p:txBody>
      </p:sp>
      <p:pic>
        <p:nvPicPr>
          <p:cNvPr id="10" name="Picture 9">
            <a:extLst>
              <a:ext uri="{FF2B5EF4-FFF2-40B4-BE49-F238E27FC236}">
                <a16:creationId xmlns:a16="http://schemas.microsoft.com/office/drawing/2014/main" id="{91B596D9-DB2A-FFB2-DED0-ABDF7C2BE8CB}"/>
              </a:ext>
            </a:extLst>
          </p:cNvPr>
          <p:cNvPicPr>
            <a:picLocks noChangeAspect="1"/>
          </p:cNvPicPr>
          <p:nvPr/>
        </p:nvPicPr>
        <p:blipFill>
          <a:blip r:embed="rId2"/>
          <a:stretch>
            <a:fillRect/>
          </a:stretch>
        </p:blipFill>
        <p:spPr>
          <a:xfrm>
            <a:off x="862584" y="1647444"/>
            <a:ext cx="10466832" cy="3563112"/>
          </a:xfrm>
          <a:prstGeom prst="rect">
            <a:avLst/>
          </a:prstGeom>
        </p:spPr>
      </p:pic>
      <p:sp>
        <p:nvSpPr>
          <p:cNvPr id="3" name="Footer Placeholder 4">
            <a:extLst>
              <a:ext uri="{FF2B5EF4-FFF2-40B4-BE49-F238E27FC236}">
                <a16:creationId xmlns:a16="http://schemas.microsoft.com/office/drawing/2014/main" id="{5344C4B0-02A4-CA68-423F-102A9F06EF12}"/>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1309529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ACDA2-0E73-4F11-9CB3-30EC46CF6971}"/>
              </a:ext>
            </a:extLst>
          </p:cNvPr>
          <p:cNvSpPr>
            <a:spLocks noGrp="1"/>
          </p:cNvSpPr>
          <p:nvPr>
            <p:ph type="title"/>
          </p:nvPr>
        </p:nvSpPr>
        <p:spPr/>
        <p:txBody>
          <a:bodyPr>
            <a:normAutofit/>
          </a:bodyPr>
          <a:lstStyle/>
          <a:p>
            <a:r>
              <a:rPr lang="en-IN" sz="4000" dirty="0"/>
              <a:t>Architecture Diagram</a:t>
            </a:r>
          </a:p>
        </p:txBody>
      </p:sp>
      <p:sp>
        <p:nvSpPr>
          <p:cNvPr id="4" name="Date Placeholder 3">
            <a:extLst>
              <a:ext uri="{FF2B5EF4-FFF2-40B4-BE49-F238E27FC236}">
                <a16:creationId xmlns:a16="http://schemas.microsoft.com/office/drawing/2014/main" id="{EDD1AF0E-7F72-413C-BDAA-452810338A31}"/>
              </a:ext>
            </a:extLst>
          </p:cNvPr>
          <p:cNvSpPr>
            <a:spLocks noGrp="1"/>
          </p:cNvSpPr>
          <p:nvPr>
            <p:ph type="dt" sz="half" idx="10"/>
          </p:nvPr>
        </p:nvSpPr>
        <p:spPr/>
        <p:txBody>
          <a:bodyPr/>
          <a:lstStyle/>
          <a:p>
            <a:fld id="{F361103B-8556-4EAC-BA8C-FF62AA6CDBEC}" type="datetime1">
              <a:rPr lang="en-IN" smtClean="0"/>
              <a:t>21-05-2024</a:t>
            </a:fld>
            <a:endParaRPr lang="en-IN"/>
          </a:p>
        </p:txBody>
      </p:sp>
      <p:sp>
        <p:nvSpPr>
          <p:cNvPr id="6" name="Slide Number Placeholder 5">
            <a:extLst>
              <a:ext uri="{FF2B5EF4-FFF2-40B4-BE49-F238E27FC236}">
                <a16:creationId xmlns:a16="http://schemas.microsoft.com/office/drawing/2014/main" id="{0C9AA3D2-FB95-4ED8-9775-1D2C0FC9008F}"/>
              </a:ext>
            </a:extLst>
          </p:cNvPr>
          <p:cNvSpPr>
            <a:spLocks noGrp="1"/>
          </p:cNvSpPr>
          <p:nvPr>
            <p:ph type="sldNum" sz="quarter" idx="12"/>
          </p:nvPr>
        </p:nvSpPr>
        <p:spPr/>
        <p:txBody>
          <a:bodyPr/>
          <a:lstStyle/>
          <a:p>
            <a:fld id="{1631108B-5D83-4953-8F3A-2D4544B1B95C}" type="slidenum">
              <a:rPr lang="en-IN" smtClean="0"/>
              <a:pPr/>
              <a:t>15</a:t>
            </a:fld>
            <a:endParaRPr lang="en-IN"/>
          </a:p>
        </p:txBody>
      </p:sp>
      <p:pic>
        <p:nvPicPr>
          <p:cNvPr id="5" name="Picture 4" descr="A diagram of a model&#10;&#10;Description automatically generated">
            <a:extLst>
              <a:ext uri="{FF2B5EF4-FFF2-40B4-BE49-F238E27FC236}">
                <a16:creationId xmlns:a16="http://schemas.microsoft.com/office/drawing/2014/main" id="{B24B30F4-04FA-67FD-AF0E-6DC70DC22932}"/>
              </a:ext>
            </a:extLst>
          </p:cNvPr>
          <p:cNvPicPr>
            <a:picLocks noChangeAspect="1"/>
          </p:cNvPicPr>
          <p:nvPr/>
        </p:nvPicPr>
        <p:blipFill>
          <a:blip r:embed="rId2"/>
          <a:stretch>
            <a:fillRect/>
          </a:stretch>
        </p:blipFill>
        <p:spPr>
          <a:xfrm>
            <a:off x="355042" y="1854925"/>
            <a:ext cx="11481916" cy="3744685"/>
          </a:xfrm>
          <a:prstGeom prst="rect">
            <a:avLst/>
          </a:prstGeom>
        </p:spPr>
      </p:pic>
      <p:sp>
        <p:nvSpPr>
          <p:cNvPr id="3" name="Footer Placeholder 4">
            <a:extLst>
              <a:ext uri="{FF2B5EF4-FFF2-40B4-BE49-F238E27FC236}">
                <a16:creationId xmlns:a16="http://schemas.microsoft.com/office/drawing/2014/main" id="{1D447682-411A-319F-8DC8-583A278B4625}"/>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34242401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2955D-4048-47F6-9F91-2B426421BA40}"/>
              </a:ext>
            </a:extLst>
          </p:cNvPr>
          <p:cNvSpPr>
            <a:spLocks noGrp="1"/>
          </p:cNvSpPr>
          <p:nvPr>
            <p:ph type="title"/>
          </p:nvPr>
        </p:nvSpPr>
        <p:spPr/>
        <p:txBody>
          <a:bodyPr/>
          <a:lstStyle/>
          <a:p>
            <a:r>
              <a:rPr lang="en-IN" dirty="0"/>
              <a:t>Important code snippets</a:t>
            </a:r>
          </a:p>
        </p:txBody>
      </p:sp>
      <p:pic>
        <p:nvPicPr>
          <p:cNvPr id="8" name="Content Placeholder 7">
            <a:extLst>
              <a:ext uri="{FF2B5EF4-FFF2-40B4-BE49-F238E27FC236}">
                <a16:creationId xmlns:a16="http://schemas.microsoft.com/office/drawing/2014/main" id="{E5799CBE-9289-336D-0933-EE04AE45EFE6}"/>
              </a:ext>
            </a:extLst>
          </p:cNvPr>
          <p:cNvPicPr>
            <a:picLocks noGrp="1" noChangeAspect="1"/>
          </p:cNvPicPr>
          <p:nvPr>
            <p:ph idx="1"/>
          </p:nvPr>
        </p:nvPicPr>
        <p:blipFill>
          <a:blip r:embed="rId2"/>
          <a:stretch>
            <a:fillRect/>
          </a:stretch>
        </p:blipFill>
        <p:spPr>
          <a:xfrm>
            <a:off x="265545" y="1967881"/>
            <a:ext cx="5018602" cy="3048926"/>
          </a:xfrm>
        </p:spPr>
      </p:pic>
      <p:sp>
        <p:nvSpPr>
          <p:cNvPr id="4" name="Date Placeholder 3">
            <a:extLst>
              <a:ext uri="{FF2B5EF4-FFF2-40B4-BE49-F238E27FC236}">
                <a16:creationId xmlns:a16="http://schemas.microsoft.com/office/drawing/2014/main" id="{2AD9ADDB-E63B-45C2-AD03-2335355C7F51}"/>
              </a:ext>
            </a:extLst>
          </p:cNvPr>
          <p:cNvSpPr>
            <a:spLocks noGrp="1"/>
          </p:cNvSpPr>
          <p:nvPr>
            <p:ph type="dt" sz="half" idx="10"/>
          </p:nvPr>
        </p:nvSpPr>
        <p:spPr/>
        <p:txBody>
          <a:bodyPr/>
          <a:lstStyle/>
          <a:p>
            <a:fld id="{3D8192F2-3BB5-4B54-81EA-45F926E3F755}" type="datetime1">
              <a:rPr lang="en-IN" smtClean="0"/>
              <a:t>21-05-2024</a:t>
            </a:fld>
            <a:endParaRPr lang="en-IN"/>
          </a:p>
        </p:txBody>
      </p:sp>
      <p:sp>
        <p:nvSpPr>
          <p:cNvPr id="6" name="Slide Number Placeholder 5">
            <a:extLst>
              <a:ext uri="{FF2B5EF4-FFF2-40B4-BE49-F238E27FC236}">
                <a16:creationId xmlns:a16="http://schemas.microsoft.com/office/drawing/2014/main" id="{D23121CC-9E2C-47B3-9C7F-056C0A93858C}"/>
              </a:ext>
            </a:extLst>
          </p:cNvPr>
          <p:cNvSpPr>
            <a:spLocks noGrp="1"/>
          </p:cNvSpPr>
          <p:nvPr>
            <p:ph type="sldNum" sz="quarter" idx="12"/>
          </p:nvPr>
        </p:nvSpPr>
        <p:spPr/>
        <p:txBody>
          <a:bodyPr/>
          <a:lstStyle/>
          <a:p>
            <a:fld id="{1631108B-5D83-4953-8F3A-2D4544B1B95C}" type="slidenum">
              <a:rPr lang="en-IN" smtClean="0"/>
              <a:pPr/>
              <a:t>16</a:t>
            </a:fld>
            <a:endParaRPr lang="en-IN"/>
          </a:p>
        </p:txBody>
      </p:sp>
      <p:sp>
        <p:nvSpPr>
          <p:cNvPr id="9" name="TextBox 8">
            <a:extLst>
              <a:ext uri="{FF2B5EF4-FFF2-40B4-BE49-F238E27FC236}">
                <a16:creationId xmlns:a16="http://schemas.microsoft.com/office/drawing/2014/main" id="{A8EAE551-BD8E-F2D1-04D4-00A335C5823A}"/>
              </a:ext>
            </a:extLst>
          </p:cNvPr>
          <p:cNvSpPr txBox="1"/>
          <p:nvPr/>
        </p:nvSpPr>
        <p:spPr>
          <a:xfrm>
            <a:off x="265545" y="1425685"/>
            <a:ext cx="3370218" cy="461665"/>
          </a:xfrm>
          <a:prstGeom prst="rect">
            <a:avLst/>
          </a:prstGeom>
          <a:noFill/>
        </p:spPr>
        <p:txBody>
          <a:bodyPr wrap="square" rtlCol="0">
            <a:spAutoFit/>
          </a:bodyPr>
          <a:lstStyle/>
          <a:p>
            <a:r>
              <a:rPr lang="en-IN" sz="2400" dirty="0"/>
              <a:t>Preprocessing of Image:</a:t>
            </a:r>
          </a:p>
        </p:txBody>
      </p:sp>
      <p:sp>
        <p:nvSpPr>
          <p:cNvPr id="12" name="TextBox 11">
            <a:extLst>
              <a:ext uri="{FF2B5EF4-FFF2-40B4-BE49-F238E27FC236}">
                <a16:creationId xmlns:a16="http://schemas.microsoft.com/office/drawing/2014/main" id="{11DE7611-4573-D7D9-C1AE-F7F1BCE8638A}"/>
              </a:ext>
            </a:extLst>
          </p:cNvPr>
          <p:cNvSpPr txBox="1"/>
          <p:nvPr/>
        </p:nvSpPr>
        <p:spPr>
          <a:xfrm>
            <a:off x="6096000" y="1425685"/>
            <a:ext cx="4176538" cy="461665"/>
          </a:xfrm>
          <a:prstGeom prst="rect">
            <a:avLst/>
          </a:prstGeom>
          <a:noFill/>
        </p:spPr>
        <p:txBody>
          <a:bodyPr wrap="square" rtlCol="0">
            <a:spAutoFit/>
          </a:bodyPr>
          <a:lstStyle/>
          <a:p>
            <a:r>
              <a:rPr lang="en-IN" sz="2400" dirty="0"/>
              <a:t>Noise function:</a:t>
            </a:r>
          </a:p>
        </p:txBody>
      </p:sp>
      <p:pic>
        <p:nvPicPr>
          <p:cNvPr id="5" name="Picture 4">
            <a:extLst>
              <a:ext uri="{FF2B5EF4-FFF2-40B4-BE49-F238E27FC236}">
                <a16:creationId xmlns:a16="http://schemas.microsoft.com/office/drawing/2014/main" id="{6663CA5C-D5BE-D88F-2A48-FB2A7D8D66D7}"/>
              </a:ext>
            </a:extLst>
          </p:cNvPr>
          <p:cNvPicPr>
            <a:picLocks noChangeAspect="1"/>
          </p:cNvPicPr>
          <p:nvPr/>
        </p:nvPicPr>
        <p:blipFill>
          <a:blip r:embed="rId3"/>
          <a:stretch>
            <a:fillRect/>
          </a:stretch>
        </p:blipFill>
        <p:spPr>
          <a:xfrm>
            <a:off x="6101299" y="1915220"/>
            <a:ext cx="5018602" cy="3101587"/>
          </a:xfrm>
          <a:prstGeom prst="rect">
            <a:avLst/>
          </a:prstGeom>
        </p:spPr>
      </p:pic>
      <p:sp>
        <p:nvSpPr>
          <p:cNvPr id="3" name="Footer Placeholder 4">
            <a:extLst>
              <a:ext uri="{FF2B5EF4-FFF2-40B4-BE49-F238E27FC236}">
                <a16:creationId xmlns:a16="http://schemas.microsoft.com/office/drawing/2014/main" id="{472C4996-E359-317A-5908-E4486EA01254}"/>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2297087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2955D-4048-47F6-9F91-2B426421BA40}"/>
              </a:ext>
            </a:extLst>
          </p:cNvPr>
          <p:cNvSpPr>
            <a:spLocks noGrp="1"/>
          </p:cNvSpPr>
          <p:nvPr>
            <p:ph type="title"/>
          </p:nvPr>
        </p:nvSpPr>
        <p:spPr/>
        <p:txBody>
          <a:bodyPr/>
          <a:lstStyle/>
          <a:p>
            <a:r>
              <a:rPr lang="en-IN" dirty="0"/>
              <a:t>Important code snippets</a:t>
            </a:r>
          </a:p>
        </p:txBody>
      </p:sp>
      <p:sp>
        <p:nvSpPr>
          <p:cNvPr id="4" name="Date Placeholder 3">
            <a:extLst>
              <a:ext uri="{FF2B5EF4-FFF2-40B4-BE49-F238E27FC236}">
                <a16:creationId xmlns:a16="http://schemas.microsoft.com/office/drawing/2014/main" id="{2AD9ADDB-E63B-45C2-AD03-2335355C7F51}"/>
              </a:ext>
            </a:extLst>
          </p:cNvPr>
          <p:cNvSpPr>
            <a:spLocks noGrp="1"/>
          </p:cNvSpPr>
          <p:nvPr>
            <p:ph type="dt" sz="half" idx="10"/>
          </p:nvPr>
        </p:nvSpPr>
        <p:spPr/>
        <p:txBody>
          <a:bodyPr/>
          <a:lstStyle/>
          <a:p>
            <a:fld id="{3D8192F2-3BB5-4B54-81EA-45F926E3F755}" type="datetime1">
              <a:rPr lang="en-IN" smtClean="0"/>
              <a:t>21-05-2024</a:t>
            </a:fld>
            <a:endParaRPr lang="en-IN"/>
          </a:p>
        </p:txBody>
      </p:sp>
      <p:sp>
        <p:nvSpPr>
          <p:cNvPr id="6" name="Slide Number Placeholder 5">
            <a:extLst>
              <a:ext uri="{FF2B5EF4-FFF2-40B4-BE49-F238E27FC236}">
                <a16:creationId xmlns:a16="http://schemas.microsoft.com/office/drawing/2014/main" id="{D23121CC-9E2C-47B3-9C7F-056C0A93858C}"/>
              </a:ext>
            </a:extLst>
          </p:cNvPr>
          <p:cNvSpPr>
            <a:spLocks noGrp="1"/>
          </p:cNvSpPr>
          <p:nvPr>
            <p:ph type="sldNum" sz="quarter" idx="12"/>
          </p:nvPr>
        </p:nvSpPr>
        <p:spPr/>
        <p:txBody>
          <a:bodyPr/>
          <a:lstStyle/>
          <a:p>
            <a:fld id="{1631108B-5D83-4953-8F3A-2D4544B1B95C}" type="slidenum">
              <a:rPr lang="en-IN" smtClean="0"/>
              <a:pPr/>
              <a:t>17</a:t>
            </a:fld>
            <a:endParaRPr lang="en-IN"/>
          </a:p>
        </p:txBody>
      </p:sp>
      <p:sp>
        <p:nvSpPr>
          <p:cNvPr id="9" name="TextBox 8">
            <a:extLst>
              <a:ext uri="{FF2B5EF4-FFF2-40B4-BE49-F238E27FC236}">
                <a16:creationId xmlns:a16="http://schemas.microsoft.com/office/drawing/2014/main" id="{A8EAE551-BD8E-F2D1-04D4-00A335C5823A}"/>
              </a:ext>
            </a:extLst>
          </p:cNvPr>
          <p:cNvSpPr txBox="1"/>
          <p:nvPr/>
        </p:nvSpPr>
        <p:spPr>
          <a:xfrm>
            <a:off x="265545" y="1425685"/>
            <a:ext cx="3370218" cy="461665"/>
          </a:xfrm>
          <a:prstGeom prst="rect">
            <a:avLst/>
          </a:prstGeom>
          <a:noFill/>
        </p:spPr>
        <p:txBody>
          <a:bodyPr wrap="square" rtlCol="0">
            <a:spAutoFit/>
          </a:bodyPr>
          <a:lstStyle/>
          <a:p>
            <a:r>
              <a:rPr lang="en-IN" sz="2400" dirty="0"/>
              <a:t>Generator Code:</a:t>
            </a:r>
          </a:p>
        </p:txBody>
      </p:sp>
      <p:sp>
        <p:nvSpPr>
          <p:cNvPr id="12" name="TextBox 11">
            <a:extLst>
              <a:ext uri="{FF2B5EF4-FFF2-40B4-BE49-F238E27FC236}">
                <a16:creationId xmlns:a16="http://schemas.microsoft.com/office/drawing/2014/main" id="{11DE7611-4573-D7D9-C1AE-F7F1BCE8638A}"/>
              </a:ext>
            </a:extLst>
          </p:cNvPr>
          <p:cNvSpPr txBox="1"/>
          <p:nvPr/>
        </p:nvSpPr>
        <p:spPr>
          <a:xfrm>
            <a:off x="6611982" y="1425684"/>
            <a:ext cx="3370218" cy="461665"/>
          </a:xfrm>
          <a:prstGeom prst="rect">
            <a:avLst/>
          </a:prstGeom>
          <a:noFill/>
        </p:spPr>
        <p:txBody>
          <a:bodyPr wrap="square" rtlCol="0">
            <a:spAutoFit/>
          </a:bodyPr>
          <a:lstStyle/>
          <a:p>
            <a:r>
              <a:rPr lang="en-IN" sz="2400" dirty="0"/>
              <a:t>Discriminator Code:</a:t>
            </a:r>
          </a:p>
        </p:txBody>
      </p:sp>
      <p:pic>
        <p:nvPicPr>
          <p:cNvPr id="13" name="Picture 12">
            <a:extLst>
              <a:ext uri="{FF2B5EF4-FFF2-40B4-BE49-F238E27FC236}">
                <a16:creationId xmlns:a16="http://schemas.microsoft.com/office/drawing/2014/main" id="{02BD6917-046E-46C4-0EC7-D07CDCB5CC74}"/>
              </a:ext>
            </a:extLst>
          </p:cNvPr>
          <p:cNvPicPr>
            <a:picLocks noChangeAspect="1"/>
          </p:cNvPicPr>
          <p:nvPr/>
        </p:nvPicPr>
        <p:blipFill>
          <a:blip r:embed="rId2"/>
          <a:stretch>
            <a:fillRect/>
          </a:stretch>
        </p:blipFill>
        <p:spPr>
          <a:xfrm>
            <a:off x="265545" y="1819361"/>
            <a:ext cx="5797141" cy="4043187"/>
          </a:xfrm>
          <a:prstGeom prst="rect">
            <a:avLst/>
          </a:prstGeom>
        </p:spPr>
      </p:pic>
      <p:pic>
        <p:nvPicPr>
          <p:cNvPr id="15" name="Picture 14">
            <a:extLst>
              <a:ext uri="{FF2B5EF4-FFF2-40B4-BE49-F238E27FC236}">
                <a16:creationId xmlns:a16="http://schemas.microsoft.com/office/drawing/2014/main" id="{4F612BB6-110C-C3F0-0F3F-787796056463}"/>
              </a:ext>
            </a:extLst>
          </p:cNvPr>
          <p:cNvPicPr>
            <a:picLocks noChangeAspect="1"/>
          </p:cNvPicPr>
          <p:nvPr/>
        </p:nvPicPr>
        <p:blipFill>
          <a:blip r:embed="rId3"/>
          <a:stretch>
            <a:fillRect/>
          </a:stretch>
        </p:blipFill>
        <p:spPr>
          <a:xfrm>
            <a:off x="6399458" y="1819361"/>
            <a:ext cx="5526997" cy="4043187"/>
          </a:xfrm>
          <a:prstGeom prst="rect">
            <a:avLst/>
          </a:prstGeom>
        </p:spPr>
      </p:pic>
      <p:sp>
        <p:nvSpPr>
          <p:cNvPr id="3" name="Footer Placeholder 4">
            <a:extLst>
              <a:ext uri="{FF2B5EF4-FFF2-40B4-BE49-F238E27FC236}">
                <a16:creationId xmlns:a16="http://schemas.microsoft.com/office/drawing/2014/main" id="{9262C17A-E559-D59E-1AB1-EEF083AFAEE0}"/>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16527379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2955D-4048-47F6-9F91-2B426421BA40}"/>
              </a:ext>
            </a:extLst>
          </p:cNvPr>
          <p:cNvSpPr>
            <a:spLocks noGrp="1"/>
          </p:cNvSpPr>
          <p:nvPr>
            <p:ph type="title"/>
          </p:nvPr>
        </p:nvSpPr>
        <p:spPr/>
        <p:txBody>
          <a:bodyPr/>
          <a:lstStyle/>
          <a:p>
            <a:r>
              <a:rPr lang="en-IN" dirty="0"/>
              <a:t>Important code snippets</a:t>
            </a:r>
          </a:p>
        </p:txBody>
      </p:sp>
      <p:sp>
        <p:nvSpPr>
          <p:cNvPr id="4" name="Date Placeholder 3">
            <a:extLst>
              <a:ext uri="{FF2B5EF4-FFF2-40B4-BE49-F238E27FC236}">
                <a16:creationId xmlns:a16="http://schemas.microsoft.com/office/drawing/2014/main" id="{2AD9ADDB-E63B-45C2-AD03-2335355C7F51}"/>
              </a:ext>
            </a:extLst>
          </p:cNvPr>
          <p:cNvSpPr>
            <a:spLocks noGrp="1"/>
          </p:cNvSpPr>
          <p:nvPr>
            <p:ph type="dt" sz="half" idx="10"/>
          </p:nvPr>
        </p:nvSpPr>
        <p:spPr/>
        <p:txBody>
          <a:bodyPr/>
          <a:lstStyle/>
          <a:p>
            <a:fld id="{3D8192F2-3BB5-4B54-81EA-45F926E3F755}" type="datetime1">
              <a:rPr lang="en-IN" smtClean="0"/>
              <a:t>21-05-2024</a:t>
            </a:fld>
            <a:endParaRPr lang="en-IN"/>
          </a:p>
        </p:txBody>
      </p:sp>
      <p:sp>
        <p:nvSpPr>
          <p:cNvPr id="6" name="Slide Number Placeholder 5">
            <a:extLst>
              <a:ext uri="{FF2B5EF4-FFF2-40B4-BE49-F238E27FC236}">
                <a16:creationId xmlns:a16="http://schemas.microsoft.com/office/drawing/2014/main" id="{D23121CC-9E2C-47B3-9C7F-056C0A93858C}"/>
              </a:ext>
            </a:extLst>
          </p:cNvPr>
          <p:cNvSpPr>
            <a:spLocks noGrp="1"/>
          </p:cNvSpPr>
          <p:nvPr>
            <p:ph type="sldNum" sz="quarter" idx="12"/>
          </p:nvPr>
        </p:nvSpPr>
        <p:spPr/>
        <p:txBody>
          <a:bodyPr/>
          <a:lstStyle/>
          <a:p>
            <a:fld id="{1631108B-5D83-4953-8F3A-2D4544B1B95C}" type="slidenum">
              <a:rPr lang="en-IN" smtClean="0"/>
              <a:pPr/>
              <a:t>18</a:t>
            </a:fld>
            <a:endParaRPr lang="en-IN"/>
          </a:p>
        </p:txBody>
      </p:sp>
      <p:sp>
        <p:nvSpPr>
          <p:cNvPr id="9" name="TextBox 8">
            <a:extLst>
              <a:ext uri="{FF2B5EF4-FFF2-40B4-BE49-F238E27FC236}">
                <a16:creationId xmlns:a16="http://schemas.microsoft.com/office/drawing/2014/main" id="{A8EAE551-BD8E-F2D1-04D4-00A335C5823A}"/>
              </a:ext>
            </a:extLst>
          </p:cNvPr>
          <p:cNvSpPr txBox="1"/>
          <p:nvPr/>
        </p:nvSpPr>
        <p:spPr>
          <a:xfrm>
            <a:off x="265545" y="1408268"/>
            <a:ext cx="5473404" cy="461665"/>
          </a:xfrm>
          <a:prstGeom prst="rect">
            <a:avLst/>
          </a:prstGeom>
          <a:noFill/>
        </p:spPr>
        <p:txBody>
          <a:bodyPr wrap="square" rtlCol="0">
            <a:spAutoFit/>
          </a:bodyPr>
          <a:lstStyle/>
          <a:p>
            <a:r>
              <a:rPr lang="en-IN" sz="2400" dirty="0"/>
              <a:t>Implementation model into the GUI:</a:t>
            </a:r>
          </a:p>
        </p:txBody>
      </p:sp>
      <p:pic>
        <p:nvPicPr>
          <p:cNvPr id="7" name="Picture 6">
            <a:extLst>
              <a:ext uri="{FF2B5EF4-FFF2-40B4-BE49-F238E27FC236}">
                <a16:creationId xmlns:a16="http://schemas.microsoft.com/office/drawing/2014/main" id="{09C6527C-613E-ED43-9D22-3B58A1A4CB30}"/>
              </a:ext>
            </a:extLst>
          </p:cNvPr>
          <p:cNvPicPr>
            <a:picLocks noChangeAspect="1"/>
          </p:cNvPicPr>
          <p:nvPr/>
        </p:nvPicPr>
        <p:blipFill>
          <a:blip r:embed="rId2"/>
          <a:stretch>
            <a:fillRect/>
          </a:stretch>
        </p:blipFill>
        <p:spPr>
          <a:xfrm>
            <a:off x="265544" y="1785450"/>
            <a:ext cx="5281815" cy="1841493"/>
          </a:xfrm>
          <a:prstGeom prst="rect">
            <a:avLst/>
          </a:prstGeom>
        </p:spPr>
      </p:pic>
      <p:pic>
        <p:nvPicPr>
          <p:cNvPr id="10" name="Picture 9">
            <a:extLst>
              <a:ext uri="{FF2B5EF4-FFF2-40B4-BE49-F238E27FC236}">
                <a16:creationId xmlns:a16="http://schemas.microsoft.com/office/drawing/2014/main" id="{B762CCDD-BD96-1CFF-87DB-63F500EF045B}"/>
              </a:ext>
            </a:extLst>
          </p:cNvPr>
          <p:cNvPicPr>
            <a:picLocks noChangeAspect="1"/>
          </p:cNvPicPr>
          <p:nvPr/>
        </p:nvPicPr>
        <p:blipFill>
          <a:blip r:embed="rId3"/>
          <a:stretch>
            <a:fillRect/>
          </a:stretch>
        </p:blipFill>
        <p:spPr>
          <a:xfrm>
            <a:off x="2721" y="3818115"/>
            <a:ext cx="4414157" cy="2262357"/>
          </a:xfrm>
          <a:prstGeom prst="rect">
            <a:avLst/>
          </a:prstGeom>
        </p:spPr>
      </p:pic>
      <p:sp>
        <p:nvSpPr>
          <p:cNvPr id="11" name="TextBox 10">
            <a:extLst>
              <a:ext uri="{FF2B5EF4-FFF2-40B4-BE49-F238E27FC236}">
                <a16:creationId xmlns:a16="http://schemas.microsoft.com/office/drawing/2014/main" id="{A38F3A69-0E32-2BEC-EA00-8559819510BE}"/>
              </a:ext>
            </a:extLst>
          </p:cNvPr>
          <p:cNvSpPr txBox="1"/>
          <p:nvPr/>
        </p:nvSpPr>
        <p:spPr>
          <a:xfrm>
            <a:off x="265545" y="3379289"/>
            <a:ext cx="4898638" cy="461665"/>
          </a:xfrm>
          <a:prstGeom prst="rect">
            <a:avLst/>
          </a:prstGeom>
          <a:noFill/>
        </p:spPr>
        <p:txBody>
          <a:bodyPr wrap="square" rtlCol="0">
            <a:spAutoFit/>
          </a:bodyPr>
          <a:lstStyle/>
          <a:p>
            <a:r>
              <a:rPr lang="en-IN" sz="2400" dirty="0"/>
              <a:t>Training (Epochs):</a:t>
            </a:r>
          </a:p>
        </p:txBody>
      </p:sp>
      <p:pic>
        <p:nvPicPr>
          <p:cNvPr id="3" name="Picture 2">
            <a:extLst>
              <a:ext uri="{FF2B5EF4-FFF2-40B4-BE49-F238E27FC236}">
                <a16:creationId xmlns:a16="http://schemas.microsoft.com/office/drawing/2014/main" id="{658B5683-DA81-E597-3EE2-AB846D529DC3}"/>
              </a:ext>
            </a:extLst>
          </p:cNvPr>
          <p:cNvPicPr>
            <a:picLocks noChangeAspect="1"/>
          </p:cNvPicPr>
          <p:nvPr/>
        </p:nvPicPr>
        <p:blipFill rotWithShape="1">
          <a:blip r:embed="rId4"/>
          <a:srcRect r="8129"/>
          <a:stretch/>
        </p:blipFill>
        <p:spPr>
          <a:xfrm>
            <a:off x="5662683" y="1929656"/>
            <a:ext cx="6397223" cy="4105677"/>
          </a:xfrm>
          <a:prstGeom prst="rect">
            <a:avLst/>
          </a:prstGeom>
        </p:spPr>
      </p:pic>
      <p:sp>
        <p:nvSpPr>
          <p:cNvPr id="5" name="TextBox 4">
            <a:extLst>
              <a:ext uri="{FF2B5EF4-FFF2-40B4-BE49-F238E27FC236}">
                <a16:creationId xmlns:a16="http://schemas.microsoft.com/office/drawing/2014/main" id="{235835CE-E00E-FBBF-60BE-14DA472F5D88}"/>
              </a:ext>
            </a:extLst>
          </p:cNvPr>
          <p:cNvSpPr txBox="1"/>
          <p:nvPr/>
        </p:nvSpPr>
        <p:spPr>
          <a:xfrm>
            <a:off x="5662683" y="1406124"/>
            <a:ext cx="4176538" cy="461665"/>
          </a:xfrm>
          <a:prstGeom prst="rect">
            <a:avLst/>
          </a:prstGeom>
          <a:noFill/>
        </p:spPr>
        <p:txBody>
          <a:bodyPr wrap="square" rtlCol="0">
            <a:spAutoFit/>
          </a:bodyPr>
          <a:lstStyle/>
          <a:p>
            <a:r>
              <a:rPr lang="en-IN" sz="2400" dirty="0"/>
              <a:t>Training and Loss function:</a:t>
            </a:r>
          </a:p>
        </p:txBody>
      </p:sp>
      <p:sp>
        <p:nvSpPr>
          <p:cNvPr id="8" name="Footer Placeholder 4">
            <a:extLst>
              <a:ext uri="{FF2B5EF4-FFF2-40B4-BE49-F238E27FC236}">
                <a16:creationId xmlns:a16="http://schemas.microsoft.com/office/drawing/2014/main" id="{07273C07-5931-C9EB-0286-25B5A8675394}"/>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32125996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2955D-4048-47F6-9F91-2B426421BA40}"/>
              </a:ext>
            </a:extLst>
          </p:cNvPr>
          <p:cNvSpPr>
            <a:spLocks noGrp="1"/>
          </p:cNvSpPr>
          <p:nvPr>
            <p:ph type="title"/>
          </p:nvPr>
        </p:nvSpPr>
        <p:spPr/>
        <p:txBody>
          <a:bodyPr/>
          <a:lstStyle/>
          <a:p>
            <a:r>
              <a:rPr lang="en-IN"/>
              <a:t>Front-end for our project</a:t>
            </a:r>
            <a:endParaRPr lang="en-IN" dirty="0"/>
          </a:p>
        </p:txBody>
      </p:sp>
      <p:sp>
        <p:nvSpPr>
          <p:cNvPr id="4" name="Date Placeholder 3">
            <a:extLst>
              <a:ext uri="{FF2B5EF4-FFF2-40B4-BE49-F238E27FC236}">
                <a16:creationId xmlns:a16="http://schemas.microsoft.com/office/drawing/2014/main" id="{2AD9ADDB-E63B-45C2-AD03-2335355C7F51}"/>
              </a:ext>
            </a:extLst>
          </p:cNvPr>
          <p:cNvSpPr>
            <a:spLocks noGrp="1"/>
          </p:cNvSpPr>
          <p:nvPr>
            <p:ph type="dt" sz="half" idx="10"/>
          </p:nvPr>
        </p:nvSpPr>
        <p:spPr/>
        <p:txBody>
          <a:bodyPr/>
          <a:lstStyle/>
          <a:p>
            <a:fld id="{3D8192F2-3BB5-4B54-81EA-45F926E3F755}" type="datetime1">
              <a:rPr lang="en-IN" smtClean="0"/>
              <a:t>21-05-2024</a:t>
            </a:fld>
            <a:endParaRPr lang="en-IN"/>
          </a:p>
        </p:txBody>
      </p:sp>
      <p:sp>
        <p:nvSpPr>
          <p:cNvPr id="6" name="Slide Number Placeholder 5">
            <a:extLst>
              <a:ext uri="{FF2B5EF4-FFF2-40B4-BE49-F238E27FC236}">
                <a16:creationId xmlns:a16="http://schemas.microsoft.com/office/drawing/2014/main" id="{D23121CC-9E2C-47B3-9C7F-056C0A93858C}"/>
              </a:ext>
            </a:extLst>
          </p:cNvPr>
          <p:cNvSpPr>
            <a:spLocks noGrp="1"/>
          </p:cNvSpPr>
          <p:nvPr>
            <p:ph type="sldNum" sz="quarter" idx="12"/>
          </p:nvPr>
        </p:nvSpPr>
        <p:spPr/>
        <p:txBody>
          <a:bodyPr/>
          <a:lstStyle/>
          <a:p>
            <a:fld id="{1631108B-5D83-4953-8F3A-2D4544B1B95C}" type="slidenum">
              <a:rPr lang="en-IN" smtClean="0"/>
              <a:pPr/>
              <a:t>19</a:t>
            </a:fld>
            <a:endParaRPr lang="en-IN"/>
          </a:p>
        </p:txBody>
      </p:sp>
      <p:pic>
        <p:nvPicPr>
          <p:cNvPr id="5" name="Picture 4">
            <a:extLst>
              <a:ext uri="{FF2B5EF4-FFF2-40B4-BE49-F238E27FC236}">
                <a16:creationId xmlns:a16="http://schemas.microsoft.com/office/drawing/2014/main" id="{A77EFB18-2BE9-A53E-8DAB-F0A0B768395A}"/>
              </a:ext>
            </a:extLst>
          </p:cNvPr>
          <p:cNvPicPr>
            <a:picLocks noChangeAspect="1"/>
          </p:cNvPicPr>
          <p:nvPr/>
        </p:nvPicPr>
        <p:blipFill>
          <a:blip r:embed="rId2"/>
          <a:stretch>
            <a:fillRect/>
          </a:stretch>
        </p:blipFill>
        <p:spPr>
          <a:xfrm>
            <a:off x="265545" y="2316480"/>
            <a:ext cx="5680232" cy="3193835"/>
          </a:xfrm>
          <a:prstGeom prst="rect">
            <a:avLst/>
          </a:prstGeom>
        </p:spPr>
      </p:pic>
      <p:pic>
        <p:nvPicPr>
          <p:cNvPr id="9" name="Picture 8">
            <a:extLst>
              <a:ext uri="{FF2B5EF4-FFF2-40B4-BE49-F238E27FC236}">
                <a16:creationId xmlns:a16="http://schemas.microsoft.com/office/drawing/2014/main" id="{EC1AAEBC-C219-FF6F-A6F4-3DEA8CA3F14A}"/>
              </a:ext>
            </a:extLst>
          </p:cNvPr>
          <p:cNvPicPr>
            <a:picLocks noChangeAspect="1"/>
          </p:cNvPicPr>
          <p:nvPr/>
        </p:nvPicPr>
        <p:blipFill>
          <a:blip r:embed="rId3"/>
          <a:stretch>
            <a:fillRect/>
          </a:stretch>
        </p:blipFill>
        <p:spPr>
          <a:xfrm>
            <a:off x="6305819" y="2316480"/>
            <a:ext cx="5620636" cy="3160326"/>
          </a:xfrm>
          <a:prstGeom prst="rect">
            <a:avLst/>
          </a:prstGeom>
        </p:spPr>
      </p:pic>
      <p:sp>
        <p:nvSpPr>
          <p:cNvPr id="12" name="TextBox 11">
            <a:extLst>
              <a:ext uri="{FF2B5EF4-FFF2-40B4-BE49-F238E27FC236}">
                <a16:creationId xmlns:a16="http://schemas.microsoft.com/office/drawing/2014/main" id="{2E3D6D13-B67F-B586-93C8-307A98452B93}"/>
              </a:ext>
            </a:extLst>
          </p:cNvPr>
          <p:cNvSpPr txBox="1"/>
          <p:nvPr/>
        </p:nvSpPr>
        <p:spPr>
          <a:xfrm>
            <a:off x="265545" y="1743438"/>
            <a:ext cx="4598126" cy="461665"/>
          </a:xfrm>
          <a:prstGeom prst="rect">
            <a:avLst/>
          </a:prstGeom>
          <a:noFill/>
        </p:spPr>
        <p:txBody>
          <a:bodyPr wrap="square" rtlCol="0">
            <a:spAutoFit/>
          </a:bodyPr>
          <a:lstStyle/>
          <a:p>
            <a:r>
              <a:rPr lang="en-IN" sz="2400" dirty="0"/>
              <a:t>GUI Landing page:</a:t>
            </a:r>
          </a:p>
        </p:txBody>
      </p:sp>
      <p:sp>
        <p:nvSpPr>
          <p:cNvPr id="13" name="TextBox 12">
            <a:extLst>
              <a:ext uri="{FF2B5EF4-FFF2-40B4-BE49-F238E27FC236}">
                <a16:creationId xmlns:a16="http://schemas.microsoft.com/office/drawing/2014/main" id="{41D1AE3C-5FFE-674E-5E9C-4551F5AA117D}"/>
              </a:ext>
            </a:extLst>
          </p:cNvPr>
          <p:cNvSpPr txBox="1"/>
          <p:nvPr/>
        </p:nvSpPr>
        <p:spPr>
          <a:xfrm>
            <a:off x="6305819" y="1743439"/>
            <a:ext cx="4598126" cy="461665"/>
          </a:xfrm>
          <a:prstGeom prst="rect">
            <a:avLst/>
          </a:prstGeom>
          <a:noFill/>
        </p:spPr>
        <p:txBody>
          <a:bodyPr wrap="square" rtlCol="0">
            <a:spAutoFit/>
          </a:bodyPr>
          <a:lstStyle/>
          <a:p>
            <a:r>
              <a:rPr lang="en-IN" sz="2400" dirty="0"/>
              <a:t>GUI Result page:</a:t>
            </a:r>
          </a:p>
        </p:txBody>
      </p:sp>
      <p:sp>
        <p:nvSpPr>
          <p:cNvPr id="3" name="Footer Placeholder 4">
            <a:extLst>
              <a:ext uri="{FF2B5EF4-FFF2-40B4-BE49-F238E27FC236}">
                <a16:creationId xmlns:a16="http://schemas.microsoft.com/office/drawing/2014/main" id="{032AAE1E-FADA-5FE9-53E1-895681FDB89D}"/>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2430807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A97EF-CB46-47EC-94F8-34CAA3691C9C}"/>
              </a:ext>
            </a:extLst>
          </p:cNvPr>
          <p:cNvSpPr>
            <a:spLocks noGrp="1"/>
          </p:cNvSpPr>
          <p:nvPr>
            <p:ph type="title"/>
          </p:nvPr>
        </p:nvSpPr>
        <p:spPr/>
        <p:txBody>
          <a:bodyPr/>
          <a:lstStyle/>
          <a:p>
            <a:r>
              <a:rPr lang="en-IN" dirty="0"/>
              <a:t>Contents</a:t>
            </a:r>
          </a:p>
        </p:txBody>
      </p:sp>
      <p:sp>
        <p:nvSpPr>
          <p:cNvPr id="3" name="Content Placeholder 2">
            <a:extLst>
              <a:ext uri="{FF2B5EF4-FFF2-40B4-BE49-F238E27FC236}">
                <a16:creationId xmlns:a16="http://schemas.microsoft.com/office/drawing/2014/main" id="{6D705548-875B-4EED-9CEB-936D0E80DF59}"/>
              </a:ext>
            </a:extLst>
          </p:cNvPr>
          <p:cNvSpPr>
            <a:spLocks noGrp="1"/>
          </p:cNvSpPr>
          <p:nvPr>
            <p:ph idx="1"/>
          </p:nvPr>
        </p:nvSpPr>
        <p:spPr>
          <a:xfrm>
            <a:off x="471055" y="1445342"/>
            <a:ext cx="11314545" cy="4481587"/>
          </a:xfrm>
        </p:spPr>
        <p:txBody>
          <a:bodyPr>
            <a:normAutofit/>
          </a:bodyPr>
          <a:lstStyle/>
          <a:p>
            <a:pPr marL="514350" indent="-514350">
              <a:buFont typeface="+mj-lt"/>
              <a:buAutoNum type="arabicPeriod"/>
            </a:pPr>
            <a:r>
              <a:rPr lang="en-IN" dirty="0"/>
              <a:t>Motivation					8. Objectives</a:t>
            </a:r>
          </a:p>
          <a:p>
            <a:pPr marL="514350" indent="-514350">
              <a:buFont typeface="+mj-lt"/>
              <a:buAutoNum type="arabicPeriod"/>
            </a:pPr>
            <a:r>
              <a:rPr lang="en-IN" dirty="0"/>
              <a:t>Abstract						9. Methodology</a:t>
            </a:r>
          </a:p>
          <a:p>
            <a:pPr marL="514350" indent="-514350">
              <a:buFont typeface="+mj-lt"/>
              <a:buAutoNum type="arabicPeriod"/>
            </a:pPr>
            <a:r>
              <a:rPr lang="en-IN" dirty="0"/>
              <a:t>Introduction					10. Architecture diagram</a:t>
            </a:r>
          </a:p>
          <a:p>
            <a:pPr marL="514350" indent="-514350">
              <a:buFont typeface="+mj-lt"/>
              <a:buAutoNum type="arabicPeriod"/>
            </a:pPr>
            <a:r>
              <a:rPr lang="en-IN" dirty="0"/>
              <a:t>Literature Review				11. Important code snippets</a:t>
            </a:r>
          </a:p>
          <a:p>
            <a:pPr marL="514350" indent="-514350">
              <a:buFont typeface="+mj-lt"/>
              <a:buAutoNum type="arabicPeriod"/>
            </a:pPr>
            <a:r>
              <a:rPr lang="en-IN" dirty="0"/>
              <a:t>Research/ Project  Issues			12. Result and discussion		</a:t>
            </a:r>
          </a:p>
          <a:p>
            <a:pPr marL="514350" indent="-514350">
              <a:buFont typeface="+mj-lt"/>
              <a:buAutoNum type="arabicPeriod"/>
            </a:pPr>
            <a:r>
              <a:rPr lang="en-IN" dirty="0"/>
              <a:t>Problem statement 				13. Future scope</a:t>
            </a:r>
          </a:p>
          <a:p>
            <a:pPr marL="514350" indent="-514350">
              <a:buFont typeface="+mj-lt"/>
              <a:buAutoNum type="arabicPeriod"/>
            </a:pPr>
            <a:r>
              <a:rPr lang="en-IN" dirty="0"/>
              <a:t>Software Requirement Specification	14. References</a:t>
            </a:r>
          </a:p>
          <a:p>
            <a:pPr marL="0" indent="0">
              <a:buNone/>
            </a:pPr>
            <a:endParaRPr lang="en-IN" dirty="0"/>
          </a:p>
          <a:p>
            <a:pPr marL="514350" indent="-514350">
              <a:buFont typeface="+mj-lt"/>
              <a:buAutoNum type="arabicPeriod"/>
            </a:pPr>
            <a:endParaRPr lang="en-IN" dirty="0"/>
          </a:p>
          <a:p>
            <a:endParaRPr lang="en-IN" dirty="0"/>
          </a:p>
        </p:txBody>
      </p:sp>
      <p:sp>
        <p:nvSpPr>
          <p:cNvPr id="4" name="Date Placeholder 3">
            <a:extLst>
              <a:ext uri="{FF2B5EF4-FFF2-40B4-BE49-F238E27FC236}">
                <a16:creationId xmlns:a16="http://schemas.microsoft.com/office/drawing/2014/main" id="{BEED37D9-1C1B-439C-9594-3F78DD1F8DDB}"/>
              </a:ext>
            </a:extLst>
          </p:cNvPr>
          <p:cNvSpPr>
            <a:spLocks noGrp="1"/>
          </p:cNvSpPr>
          <p:nvPr>
            <p:ph type="dt" sz="half" idx="10"/>
          </p:nvPr>
        </p:nvSpPr>
        <p:spPr/>
        <p:txBody>
          <a:bodyPr/>
          <a:lstStyle/>
          <a:p>
            <a:fld id="{18807451-87F8-428C-BFDB-8AD94FF44E40}" type="datetime1">
              <a:rPr lang="en-IN" smtClean="0"/>
              <a:t>21-05-2024</a:t>
            </a:fld>
            <a:endParaRPr lang="en-IN"/>
          </a:p>
        </p:txBody>
      </p:sp>
      <p:sp>
        <p:nvSpPr>
          <p:cNvPr id="5" name="Footer Placeholder 4">
            <a:extLst>
              <a:ext uri="{FF2B5EF4-FFF2-40B4-BE49-F238E27FC236}">
                <a16:creationId xmlns:a16="http://schemas.microsoft.com/office/drawing/2014/main" id="{1FBE9508-1F0C-473C-81C6-FA48A5AD4E74}"/>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
        <p:nvSpPr>
          <p:cNvPr id="6" name="Slide Number Placeholder 5">
            <a:extLst>
              <a:ext uri="{FF2B5EF4-FFF2-40B4-BE49-F238E27FC236}">
                <a16:creationId xmlns:a16="http://schemas.microsoft.com/office/drawing/2014/main" id="{6A863A22-2C26-4305-AA6F-13BF8213FE68}"/>
              </a:ext>
            </a:extLst>
          </p:cNvPr>
          <p:cNvSpPr>
            <a:spLocks noGrp="1"/>
          </p:cNvSpPr>
          <p:nvPr>
            <p:ph type="sldNum" sz="quarter" idx="12"/>
          </p:nvPr>
        </p:nvSpPr>
        <p:spPr/>
        <p:txBody>
          <a:bodyPr/>
          <a:lstStyle/>
          <a:p>
            <a:fld id="{1631108B-5D83-4953-8F3A-2D4544B1B95C}" type="slidenum">
              <a:rPr lang="en-IN" smtClean="0"/>
              <a:pPr/>
              <a:t>2</a:t>
            </a:fld>
            <a:endParaRPr lang="en-IN"/>
          </a:p>
        </p:txBody>
      </p:sp>
    </p:spTree>
    <p:extLst>
      <p:ext uri="{BB962C8B-B14F-4D97-AF65-F5344CB8AC3E}">
        <p14:creationId xmlns:p14="http://schemas.microsoft.com/office/powerpoint/2010/main" val="19881758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2955D-4048-47F6-9F91-2B426421BA40}"/>
              </a:ext>
            </a:extLst>
          </p:cNvPr>
          <p:cNvSpPr>
            <a:spLocks noGrp="1"/>
          </p:cNvSpPr>
          <p:nvPr>
            <p:ph type="title"/>
          </p:nvPr>
        </p:nvSpPr>
        <p:spPr/>
        <p:txBody>
          <a:bodyPr/>
          <a:lstStyle/>
          <a:p>
            <a:r>
              <a:rPr lang="en-IN" dirty="0"/>
              <a:t>Result and Discussions</a:t>
            </a:r>
          </a:p>
        </p:txBody>
      </p:sp>
      <p:sp>
        <p:nvSpPr>
          <p:cNvPr id="4" name="Date Placeholder 3">
            <a:extLst>
              <a:ext uri="{FF2B5EF4-FFF2-40B4-BE49-F238E27FC236}">
                <a16:creationId xmlns:a16="http://schemas.microsoft.com/office/drawing/2014/main" id="{2AD9ADDB-E63B-45C2-AD03-2335355C7F51}"/>
              </a:ext>
            </a:extLst>
          </p:cNvPr>
          <p:cNvSpPr>
            <a:spLocks noGrp="1"/>
          </p:cNvSpPr>
          <p:nvPr>
            <p:ph type="dt" sz="half" idx="10"/>
          </p:nvPr>
        </p:nvSpPr>
        <p:spPr/>
        <p:txBody>
          <a:bodyPr/>
          <a:lstStyle/>
          <a:p>
            <a:fld id="{3D8192F2-3BB5-4B54-81EA-45F926E3F755}" type="datetime1">
              <a:rPr lang="en-IN" smtClean="0"/>
              <a:t>21-05-2024</a:t>
            </a:fld>
            <a:endParaRPr lang="en-IN"/>
          </a:p>
        </p:txBody>
      </p:sp>
      <p:sp>
        <p:nvSpPr>
          <p:cNvPr id="6" name="Slide Number Placeholder 5">
            <a:extLst>
              <a:ext uri="{FF2B5EF4-FFF2-40B4-BE49-F238E27FC236}">
                <a16:creationId xmlns:a16="http://schemas.microsoft.com/office/drawing/2014/main" id="{D23121CC-9E2C-47B3-9C7F-056C0A93858C}"/>
              </a:ext>
            </a:extLst>
          </p:cNvPr>
          <p:cNvSpPr>
            <a:spLocks noGrp="1"/>
          </p:cNvSpPr>
          <p:nvPr>
            <p:ph type="sldNum" sz="quarter" idx="12"/>
          </p:nvPr>
        </p:nvSpPr>
        <p:spPr/>
        <p:txBody>
          <a:bodyPr/>
          <a:lstStyle/>
          <a:p>
            <a:fld id="{1631108B-5D83-4953-8F3A-2D4544B1B95C}" type="slidenum">
              <a:rPr lang="en-IN" smtClean="0"/>
              <a:pPr/>
              <a:t>20</a:t>
            </a:fld>
            <a:endParaRPr lang="en-IN"/>
          </a:p>
        </p:txBody>
      </p:sp>
      <p:pic>
        <p:nvPicPr>
          <p:cNvPr id="8" name="Picture 7" descr="A collage of a person&#10;&#10;Description automatically generated">
            <a:extLst>
              <a:ext uri="{FF2B5EF4-FFF2-40B4-BE49-F238E27FC236}">
                <a16:creationId xmlns:a16="http://schemas.microsoft.com/office/drawing/2014/main" id="{55F10D0B-9CBB-4F4B-C0AC-5C2868988B87}"/>
              </a:ext>
            </a:extLst>
          </p:cNvPr>
          <p:cNvPicPr>
            <a:picLocks noChangeAspect="1"/>
          </p:cNvPicPr>
          <p:nvPr/>
        </p:nvPicPr>
        <p:blipFill rotWithShape="1">
          <a:blip r:embed="rId2"/>
          <a:srcRect r="25659"/>
          <a:stretch/>
        </p:blipFill>
        <p:spPr>
          <a:xfrm>
            <a:off x="888373" y="1491023"/>
            <a:ext cx="10415254" cy="4551713"/>
          </a:xfrm>
          <a:prstGeom prst="rect">
            <a:avLst/>
          </a:prstGeom>
        </p:spPr>
      </p:pic>
      <p:sp>
        <p:nvSpPr>
          <p:cNvPr id="3" name="Footer Placeholder 4">
            <a:extLst>
              <a:ext uri="{FF2B5EF4-FFF2-40B4-BE49-F238E27FC236}">
                <a16:creationId xmlns:a16="http://schemas.microsoft.com/office/drawing/2014/main" id="{89B9D99F-530A-C22F-F14F-9718BEE3AC0C}"/>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4600042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2955D-4048-47F6-9F91-2B426421BA40}"/>
              </a:ext>
            </a:extLst>
          </p:cNvPr>
          <p:cNvSpPr>
            <a:spLocks noGrp="1"/>
          </p:cNvSpPr>
          <p:nvPr>
            <p:ph type="title"/>
          </p:nvPr>
        </p:nvSpPr>
        <p:spPr/>
        <p:txBody>
          <a:bodyPr/>
          <a:lstStyle/>
          <a:p>
            <a:r>
              <a:rPr lang="en-IN" dirty="0"/>
              <a:t>Analysis with  Original Image</a:t>
            </a:r>
          </a:p>
        </p:txBody>
      </p:sp>
      <p:sp>
        <p:nvSpPr>
          <p:cNvPr id="4" name="Date Placeholder 3">
            <a:extLst>
              <a:ext uri="{FF2B5EF4-FFF2-40B4-BE49-F238E27FC236}">
                <a16:creationId xmlns:a16="http://schemas.microsoft.com/office/drawing/2014/main" id="{2AD9ADDB-E63B-45C2-AD03-2335355C7F51}"/>
              </a:ext>
            </a:extLst>
          </p:cNvPr>
          <p:cNvSpPr>
            <a:spLocks noGrp="1"/>
          </p:cNvSpPr>
          <p:nvPr>
            <p:ph type="dt" sz="half" idx="10"/>
          </p:nvPr>
        </p:nvSpPr>
        <p:spPr/>
        <p:txBody>
          <a:bodyPr/>
          <a:lstStyle/>
          <a:p>
            <a:fld id="{3D8192F2-3BB5-4B54-81EA-45F926E3F755}" type="datetime1">
              <a:rPr lang="en-IN" smtClean="0"/>
              <a:t>21-05-2024</a:t>
            </a:fld>
            <a:endParaRPr lang="en-IN"/>
          </a:p>
        </p:txBody>
      </p:sp>
      <p:sp>
        <p:nvSpPr>
          <p:cNvPr id="6" name="Slide Number Placeholder 5">
            <a:extLst>
              <a:ext uri="{FF2B5EF4-FFF2-40B4-BE49-F238E27FC236}">
                <a16:creationId xmlns:a16="http://schemas.microsoft.com/office/drawing/2014/main" id="{D23121CC-9E2C-47B3-9C7F-056C0A93858C}"/>
              </a:ext>
            </a:extLst>
          </p:cNvPr>
          <p:cNvSpPr>
            <a:spLocks noGrp="1"/>
          </p:cNvSpPr>
          <p:nvPr>
            <p:ph type="sldNum" sz="quarter" idx="12"/>
          </p:nvPr>
        </p:nvSpPr>
        <p:spPr/>
        <p:txBody>
          <a:bodyPr/>
          <a:lstStyle/>
          <a:p>
            <a:fld id="{1631108B-5D83-4953-8F3A-2D4544B1B95C}" type="slidenum">
              <a:rPr lang="en-IN" smtClean="0"/>
              <a:pPr/>
              <a:t>21</a:t>
            </a:fld>
            <a:endParaRPr lang="en-IN"/>
          </a:p>
        </p:txBody>
      </p:sp>
      <p:pic>
        <p:nvPicPr>
          <p:cNvPr id="1026" name="Picture 2">
            <a:extLst>
              <a:ext uri="{FF2B5EF4-FFF2-40B4-BE49-F238E27FC236}">
                <a16:creationId xmlns:a16="http://schemas.microsoft.com/office/drawing/2014/main" id="{6F674293-C6B8-DE48-4619-F857726F7D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92499" y="1496047"/>
            <a:ext cx="9207001" cy="4568655"/>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4">
            <a:extLst>
              <a:ext uri="{FF2B5EF4-FFF2-40B4-BE49-F238E27FC236}">
                <a16:creationId xmlns:a16="http://schemas.microsoft.com/office/drawing/2014/main" id="{A7199950-7BD7-801B-0ED1-D34D679CBCFD}"/>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34168808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2955D-4048-47F6-9F91-2B426421BA40}"/>
              </a:ext>
            </a:extLst>
          </p:cNvPr>
          <p:cNvSpPr>
            <a:spLocks noGrp="1"/>
          </p:cNvSpPr>
          <p:nvPr>
            <p:ph type="title"/>
          </p:nvPr>
        </p:nvSpPr>
        <p:spPr/>
        <p:txBody>
          <a:bodyPr/>
          <a:lstStyle/>
          <a:p>
            <a:r>
              <a:rPr lang="en-IN" dirty="0"/>
              <a:t>Future Scope</a:t>
            </a:r>
          </a:p>
        </p:txBody>
      </p:sp>
      <p:sp>
        <p:nvSpPr>
          <p:cNvPr id="4" name="Date Placeholder 3">
            <a:extLst>
              <a:ext uri="{FF2B5EF4-FFF2-40B4-BE49-F238E27FC236}">
                <a16:creationId xmlns:a16="http://schemas.microsoft.com/office/drawing/2014/main" id="{2AD9ADDB-E63B-45C2-AD03-2335355C7F51}"/>
              </a:ext>
            </a:extLst>
          </p:cNvPr>
          <p:cNvSpPr>
            <a:spLocks noGrp="1"/>
          </p:cNvSpPr>
          <p:nvPr>
            <p:ph type="dt" sz="half" idx="10"/>
          </p:nvPr>
        </p:nvSpPr>
        <p:spPr/>
        <p:txBody>
          <a:bodyPr/>
          <a:lstStyle/>
          <a:p>
            <a:fld id="{3D8192F2-3BB5-4B54-81EA-45F926E3F755}" type="datetime1">
              <a:rPr lang="en-IN" smtClean="0"/>
              <a:t>21-05-2024</a:t>
            </a:fld>
            <a:endParaRPr lang="en-IN"/>
          </a:p>
        </p:txBody>
      </p:sp>
      <p:sp>
        <p:nvSpPr>
          <p:cNvPr id="6" name="Slide Number Placeholder 5">
            <a:extLst>
              <a:ext uri="{FF2B5EF4-FFF2-40B4-BE49-F238E27FC236}">
                <a16:creationId xmlns:a16="http://schemas.microsoft.com/office/drawing/2014/main" id="{D23121CC-9E2C-47B3-9C7F-056C0A93858C}"/>
              </a:ext>
            </a:extLst>
          </p:cNvPr>
          <p:cNvSpPr>
            <a:spLocks noGrp="1"/>
          </p:cNvSpPr>
          <p:nvPr>
            <p:ph type="sldNum" sz="quarter" idx="12"/>
          </p:nvPr>
        </p:nvSpPr>
        <p:spPr/>
        <p:txBody>
          <a:bodyPr/>
          <a:lstStyle/>
          <a:p>
            <a:fld id="{1631108B-5D83-4953-8F3A-2D4544B1B95C}" type="slidenum">
              <a:rPr lang="en-IN" smtClean="0"/>
              <a:pPr/>
              <a:t>22</a:t>
            </a:fld>
            <a:endParaRPr lang="en-IN"/>
          </a:p>
        </p:txBody>
      </p:sp>
      <p:sp>
        <p:nvSpPr>
          <p:cNvPr id="3" name="TextBox 2">
            <a:extLst>
              <a:ext uri="{FF2B5EF4-FFF2-40B4-BE49-F238E27FC236}">
                <a16:creationId xmlns:a16="http://schemas.microsoft.com/office/drawing/2014/main" id="{F4109D04-3D05-9F57-A7ED-1F250C0888EF}"/>
              </a:ext>
            </a:extLst>
          </p:cNvPr>
          <p:cNvSpPr txBox="1"/>
          <p:nvPr/>
        </p:nvSpPr>
        <p:spPr>
          <a:xfrm>
            <a:off x="182880" y="1690824"/>
            <a:ext cx="11826240" cy="3893374"/>
          </a:xfrm>
          <a:prstGeom prst="rect">
            <a:avLst/>
          </a:prstGeom>
          <a:noFill/>
        </p:spPr>
        <p:txBody>
          <a:bodyPr wrap="square" rtlCol="0">
            <a:spAutoFit/>
          </a:bodyPr>
          <a:lstStyle/>
          <a:p>
            <a:r>
              <a:rPr lang="en-IN" sz="1900" dirty="0"/>
              <a:t>Research opportunities utilising Generative Adversarial Networks (GANs) to eliminate or reduce Gaussian noise in real-world images are extremely promising. </a:t>
            </a:r>
          </a:p>
          <a:p>
            <a:pPr marL="342900" indent="-342900">
              <a:buFont typeface="Arial" panose="020B0604020202020204" pitchFamily="34" charset="0"/>
              <a:buChar char="•"/>
            </a:pPr>
            <a:r>
              <a:rPr lang="en-IN" sz="1900" b="1" dirty="0"/>
              <a:t>Improved GAN Architectures: </a:t>
            </a:r>
            <a:r>
              <a:rPr lang="en-IN" sz="1900" dirty="0"/>
              <a:t>Enhance GAN architectures to better adapt to the complex and dynamic nature of CCTV images. Utilize deep learning techniques to enhance noise reduction capabilities while preserving important details.</a:t>
            </a:r>
          </a:p>
          <a:p>
            <a:pPr marL="342900" indent="-342900">
              <a:buFont typeface="Arial" panose="020B0604020202020204" pitchFamily="34" charset="0"/>
              <a:buChar char="•"/>
            </a:pPr>
            <a:r>
              <a:rPr lang="en-IN" sz="1900" b="1" dirty="0"/>
              <a:t>Exploration of Advanced Training Techniques: </a:t>
            </a:r>
            <a:r>
              <a:rPr lang="en-IN" sz="1900" dirty="0"/>
              <a:t>Investigate cutting-edge training methods such as meta-learning and self-supervised learning to enhance the resilience and applicability of noise reduction models in various surveillance scenarios and environmental conditions.</a:t>
            </a:r>
          </a:p>
          <a:p>
            <a:pPr marL="342900" indent="-342900">
              <a:buFont typeface="Arial" panose="020B0604020202020204" pitchFamily="34" charset="0"/>
              <a:buChar char="•"/>
            </a:pPr>
            <a:r>
              <a:rPr lang="en-IN" sz="1900" b="1" dirty="0"/>
              <a:t>Incorporation of Domain-specific Knowledge: </a:t>
            </a:r>
            <a:r>
              <a:rPr lang="en-IN" sz="1900" dirty="0"/>
              <a:t>Integrate domain-specific knowledge, such as understanding common noise patterns in security images, to develop more targeted and effective noise reduction algorithms.</a:t>
            </a:r>
          </a:p>
          <a:p>
            <a:pPr marL="342900" indent="-342900">
              <a:buFont typeface="Arial" panose="020B0604020202020204" pitchFamily="34" charset="0"/>
              <a:buChar char="•"/>
            </a:pPr>
            <a:r>
              <a:rPr lang="en-IN" sz="1900" b="1" dirty="0"/>
              <a:t>Mobile Application: </a:t>
            </a:r>
            <a:r>
              <a:rPr lang="en-IN" sz="1900" dirty="0"/>
              <a:t>We are planning to develop a user-friendly app to facilitate real-time noise reduction in CCTV images. The app development process will involve prototyping, user interface design, integration with CCTV systems, extensive testing, optimization, and deployment across multiple platforms.</a:t>
            </a:r>
          </a:p>
        </p:txBody>
      </p:sp>
      <p:sp>
        <p:nvSpPr>
          <p:cNvPr id="5" name="Footer Placeholder 4">
            <a:extLst>
              <a:ext uri="{FF2B5EF4-FFF2-40B4-BE49-F238E27FC236}">
                <a16:creationId xmlns:a16="http://schemas.microsoft.com/office/drawing/2014/main" id="{99B0945F-D9EE-65D1-C527-0D888A967F72}"/>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3261153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2955D-4048-47F6-9F91-2B426421BA40}"/>
              </a:ext>
            </a:extLst>
          </p:cNvPr>
          <p:cNvSpPr>
            <a:spLocks noGrp="1"/>
          </p:cNvSpPr>
          <p:nvPr>
            <p:ph type="title"/>
          </p:nvPr>
        </p:nvSpPr>
        <p:spPr/>
        <p:txBody>
          <a:bodyPr/>
          <a:lstStyle/>
          <a:p>
            <a:r>
              <a:rPr lang="en-IN" dirty="0"/>
              <a:t>Conference Submission</a:t>
            </a:r>
          </a:p>
        </p:txBody>
      </p:sp>
      <p:sp>
        <p:nvSpPr>
          <p:cNvPr id="4" name="Date Placeholder 3">
            <a:extLst>
              <a:ext uri="{FF2B5EF4-FFF2-40B4-BE49-F238E27FC236}">
                <a16:creationId xmlns:a16="http://schemas.microsoft.com/office/drawing/2014/main" id="{2AD9ADDB-E63B-45C2-AD03-2335355C7F51}"/>
              </a:ext>
            </a:extLst>
          </p:cNvPr>
          <p:cNvSpPr>
            <a:spLocks noGrp="1"/>
          </p:cNvSpPr>
          <p:nvPr>
            <p:ph type="dt" sz="half" idx="10"/>
          </p:nvPr>
        </p:nvSpPr>
        <p:spPr/>
        <p:txBody>
          <a:bodyPr/>
          <a:lstStyle/>
          <a:p>
            <a:fld id="{3D8192F2-3BB5-4B54-81EA-45F926E3F755}" type="datetime1">
              <a:rPr lang="en-IN" smtClean="0"/>
              <a:t>21-05-2024</a:t>
            </a:fld>
            <a:endParaRPr lang="en-IN" dirty="0"/>
          </a:p>
        </p:txBody>
      </p:sp>
      <p:sp>
        <p:nvSpPr>
          <p:cNvPr id="6" name="Slide Number Placeholder 5">
            <a:extLst>
              <a:ext uri="{FF2B5EF4-FFF2-40B4-BE49-F238E27FC236}">
                <a16:creationId xmlns:a16="http://schemas.microsoft.com/office/drawing/2014/main" id="{D23121CC-9E2C-47B3-9C7F-056C0A93858C}"/>
              </a:ext>
            </a:extLst>
          </p:cNvPr>
          <p:cNvSpPr>
            <a:spLocks noGrp="1"/>
          </p:cNvSpPr>
          <p:nvPr>
            <p:ph type="sldNum" sz="quarter" idx="12"/>
          </p:nvPr>
        </p:nvSpPr>
        <p:spPr/>
        <p:txBody>
          <a:bodyPr/>
          <a:lstStyle/>
          <a:p>
            <a:fld id="{1631108B-5D83-4953-8F3A-2D4544B1B95C}" type="slidenum">
              <a:rPr lang="en-IN" smtClean="0"/>
              <a:pPr/>
              <a:t>23</a:t>
            </a:fld>
            <a:endParaRPr lang="en-IN"/>
          </a:p>
        </p:txBody>
      </p:sp>
      <p:sp>
        <p:nvSpPr>
          <p:cNvPr id="5" name="Footer Placeholder 4">
            <a:extLst>
              <a:ext uri="{FF2B5EF4-FFF2-40B4-BE49-F238E27FC236}">
                <a16:creationId xmlns:a16="http://schemas.microsoft.com/office/drawing/2014/main" id="{15024996-0ACE-A5A4-5638-45C6CF31780D}"/>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pic>
        <p:nvPicPr>
          <p:cNvPr id="8" name="Picture 7">
            <a:extLst>
              <a:ext uri="{FF2B5EF4-FFF2-40B4-BE49-F238E27FC236}">
                <a16:creationId xmlns:a16="http://schemas.microsoft.com/office/drawing/2014/main" id="{F46C8D37-01F2-55B4-F103-9CA0CE0AC091}"/>
              </a:ext>
            </a:extLst>
          </p:cNvPr>
          <p:cNvPicPr>
            <a:picLocks noChangeAspect="1"/>
          </p:cNvPicPr>
          <p:nvPr/>
        </p:nvPicPr>
        <p:blipFill rotWithShape="1">
          <a:blip r:embed="rId2"/>
          <a:srcRect l="36226" t="75535" r="23762"/>
          <a:stretch/>
        </p:blipFill>
        <p:spPr>
          <a:xfrm>
            <a:off x="7672961" y="4883332"/>
            <a:ext cx="3680839" cy="1150234"/>
          </a:xfrm>
          <a:prstGeom prst="rect">
            <a:avLst/>
          </a:prstGeom>
        </p:spPr>
      </p:pic>
      <p:pic>
        <p:nvPicPr>
          <p:cNvPr id="9" name="Picture 8">
            <a:extLst>
              <a:ext uri="{FF2B5EF4-FFF2-40B4-BE49-F238E27FC236}">
                <a16:creationId xmlns:a16="http://schemas.microsoft.com/office/drawing/2014/main" id="{CBD87C86-D123-F710-C2E7-0A039A6A9D8E}"/>
              </a:ext>
            </a:extLst>
          </p:cNvPr>
          <p:cNvPicPr>
            <a:picLocks noChangeAspect="1"/>
          </p:cNvPicPr>
          <p:nvPr/>
        </p:nvPicPr>
        <p:blipFill>
          <a:blip r:embed="rId3"/>
          <a:stretch>
            <a:fillRect/>
          </a:stretch>
        </p:blipFill>
        <p:spPr>
          <a:xfrm>
            <a:off x="1329131" y="1325560"/>
            <a:ext cx="9452014" cy="4848817"/>
          </a:xfrm>
          <a:prstGeom prst="rect">
            <a:avLst/>
          </a:prstGeom>
        </p:spPr>
      </p:pic>
    </p:spTree>
    <p:extLst>
      <p:ext uri="{BB962C8B-B14F-4D97-AF65-F5344CB8AC3E}">
        <p14:creationId xmlns:p14="http://schemas.microsoft.com/office/powerpoint/2010/main" val="2921460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2955D-4048-47F6-9F91-2B426421BA40}"/>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E1C3A862-7207-47A2-81F2-CF9B94BD7075}"/>
              </a:ext>
            </a:extLst>
          </p:cNvPr>
          <p:cNvSpPr>
            <a:spLocks noGrp="1"/>
          </p:cNvSpPr>
          <p:nvPr>
            <p:ph idx="1"/>
          </p:nvPr>
        </p:nvSpPr>
        <p:spPr>
          <a:xfrm>
            <a:off x="362103" y="1576715"/>
            <a:ext cx="11532447" cy="4388655"/>
          </a:xfrm>
        </p:spPr>
        <p:txBody>
          <a:bodyPr>
            <a:normAutofit fontScale="70000" lnSpcReduction="20000"/>
          </a:bodyPr>
          <a:lstStyle/>
          <a:p>
            <a:r>
              <a:rPr lang="en-IN" dirty="0"/>
              <a:t>An Unbiased Risk Estimator for Image Denoising in the Presence of Mixed Poisson–Gaussian Noise    DOI: 10.1109/TIP.2014.2300821</a:t>
            </a:r>
          </a:p>
          <a:p>
            <a:pPr algn="just"/>
            <a:r>
              <a:rPr lang="en-IN" dirty="0"/>
              <a:t>Gaussian noise estimation with </a:t>
            </a:r>
            <a:r>
              <a:rPr lang="en-IN" dirty="0" err="1"/>
              <a:t>superpixel</a:t>
            </a:r>
            <a:r>
              <a:rPr lang="en-IN" dirty="0"/>
              <a:t> classification in digital images</a:t>
            </a:r>
          </a:p>
          <a:p>
            <a:pPr marL="0" indent="0" algn="just">
              <a:buNone/>
            </a:pPr>
            <a:r>
              <a:rPr lang="en-IN" dirty="0"/>
              <a:t>    10.1109/CISP.2012.6469838</a:t>
            </a:r>
          </a:p>
          <a:p>
            <a:pPr algn="just"/>
            <a:r>
              <a:rPr lang="en-IN" dirty="0"/>
              <a:t>Undecimated wavelet-based Bayesian denoising in mixed Poisson-Gaussian noise with application on medical and biological images</a:t>
            </a:r>
          </a:p>
          <a:p>
            <a:pPr marL="0" indent="0" algn="just">
              <a:buNone/>
            </a:pPr>
            <a:r>
              <a:rPr lang="en-IN" dirty="0"/>
              <a:t>   10.1109/IPTA.2014.7001926</a:t>
            </a:r>
          </a:p>
          <a:p>
            <a:r>
              <a:rPr lang="en-IN" dirty="0"/>
              <a:t>Multi-Scale Patch-Based Image Restoration</a:t>
            </a:r>
          </a:p>
          <a:p>
            <a:pPr marL="0" indent="0">
              <a:buNone/>
            </a:pPr>
            <a:r>
              <a:rPr lang="en-IN" dirty="0"/>
              <a:t>   10.1109/TIP.2015.2499698</a:t>
            </a:r>
          </a:p>
          <a:p>
            <a:r>
              <a:rPr lang="en-IN" dirty="0"/>
              <a:t>EDCNN: A Novel Network for Image Denoising</a:t>
            </a:r>
          </a:p>
          <a:p>
            <a:pPr marL="0" indent="0">
              <a:buNone/>
            </a:pPr>
            <a:r>
              <a:rPr lang="en-IN" dirty="0"/>
              <a:t>    10.1109/ICIP.2019.8804293</a:t>
            </a:r>
          </a:p>
          <a:p>
            <a:r>
              <a:rPr lang="en-IN" dirty="0"/>
              <a:t>A New Generative Adversarial Network for Texture Preserving Image Denoising</a:t>
            </a:r>
          </a:p>
          <a:p>
            <a:pPr marL="0" indent="0">
              <a:buNone/>
            </a:pPr>
            <a:r>
              <a:rPr lang="en-IN" dirty="0"/>
              <a:t>    10.1109/IPTA.2018.8608126</a:t>
            </a:r>
          </a:p>
          <a:p>
            <a:pPr marL="0" indent="0">
              <a:buNone/>
            </a:pPr>
            <a:endParaRPr lang="en-IN" dirty="0"/>
          </a:p>
        </p:txBody>
      </p:sp>
      <p:sp>
        <p:nvSpPr>
          <p:cNvPr id="4" name="Date Placeholder 3">
            <a:extLst>
              <a:ext uri="{FF2B5EF4-FFF2-40B4-BE49-F238E27FC236}">
                <a16:creationId xmlns:a16="http://schemas.microsoft.com/office/drawing/2014/main" id="{2AD9ADDB-E63B-45C2-AD03-2335355C7F51}"/>
              </a:ext>
            </a:extLst>
          </p:cNvPr>
          <p:cNvSpPr>
            <a:spLocks noGrp="1"/>
          </p:cNvSpPr>
          <p:nvPr>
            <p:ph type="dt" sz="half" idx="10"/>
          </p:nvPr>
        </p:nvSpPr>
        <p:spPr/>
        <p:txBody>
          <a:bodyPr/>
          <a:lstStyle/>
          <a:p>
            <a:fld id="{3D8192F2-3BB5-4B54-81EA-45F926E3F755}" type="datetime1">
              <a:rPr lang="en-IN" smtClean="0"/>
              <a:t>21-05-2024</a:t>
            </a:fld>
            <a:endParaRPr lang="en-IN" dirty="0"/>
          </a:p>
        </p:txBody>
      </p:sp>
      <p:sp>
        <p:nvSpPr>
          <p:cNvPr id="6" name="Slide Number Placeholder 5">
            <a:extLst>
              <a:ext uri="{FF2B5EF4-FFF2-40B4-BE49-F238E27FC236}">
                <a16:creationId xmlns:a16="http://schemas.microsoft.com/office/drawing/2014/main" id="{D23121CC-9E2C-47B3-9C7F-056C0A93858C}"/>
              </a:ext>
            </a:extLst>
          </p:cNvPr>
          <p:cNvSpPr>
            <a:spLocks noGrp="1"/>
          </p:cNvSpPr>
          <p:nvPr>
            <p:ph type="sldNum" sz="quarter" idx="12"/>
          </p:nvPr>
        </p:nvSpPr>
        <p:spPr/>
        <p:txBody>
          <a:bodyPr/>
          <a:lstStyle/>
          <a:p>
            <a:fld id="{1631108B-5D83-4953-8F3A-2D4544B1B95C}" type="slidenum">
              <a:rPr lang="en-IN" smtClean="0"/>
              <a:pPr/>
              <a:t>24</a:t>
            </a:fld>
            <a:endParaRPr lang="en-IN"/>
          </a:p>
        </p:txBody>
      </p:sp>
      <p:sp>
        <p:nvSpPr>
          <p:cNvPr id="5" name="Footer Placeholder 4">
            <a:extLst>
              <a:ext uri="{FF2B5EF4-FFF2-40B4-BE49-F238E27FC236}">
                <a16:creationId xmlns:a16="http://schemas.microsoft.com/office/drawing/2014/main" id="{15024996-0ACE-A5A4-5638-45C6CF31780D}"/>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1163964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DC510-D4A9-465E-854E-A35EE987B940}"/>
              </a:ext>
            </a:extLst>
          </p:cNvPr>
          <p:cNvSpPr>
            <a:spLocks noGrp="1"/>
          </p:cNvSpPr>
          <p:nvPr>
            <p:ph type="title"/>
          </p:nvPr>
        </p:nvSpPr>
        <p:spPr/>
        <p:txBody>
          <a:bodyPr/>
          <a:lstStyle/>
          <a:p>
            <a:endParaRPr lang="en-IN"/>
          </a:p>
        </p:txBody>
      </p:sp>
      <p:sp>
        <p:nvSpPr>
          <p:cNvPr id="4" name="Date Placeholder 3">
            <a:extLst>
              <a:ext uri="{FF2B5EF4-FFF2-40B4-BE49-F238E27FC236}">
                <a16:creationId xmlns:a16="http://schemas.microsoft.com/office/drawing/2014/main" id="{B1CF5830-8010-414E-BAD5-F49D5C3AFA03}"/>
              </a:ext>
            </a:extLst>
          </p:cNvPr>
          <p:cNvSpPr>
            <a:spLocks noGrp="1"/>
          </p:cNvSpPr>
          <p:nvPr>
            <p:ph type="dt" sz="half" idx="10"/>
          </p:nvPr>
        </p:nvSpPr>
        <p:spPr/>
        <p:txBody>
          <a:bodyPr/>
          <a:lstStyle/>
          <a:p>
            <a:fld id="{EE0F8987-659C-4DB3-998F-D5EBA4ED3595}" type="datetime1">
              <a:rPr lang="en-IN" smtClean="0"/>
              <a:t>21-05-2024</a:t>
            </a:fld>
            <a:endParaRPr lang="en-IN"/>
          </a:p>
        </p:txBody>
      </p:sp>
      <p:sp>
        <p:nvSpPr>
          <p:cNvPr id="5" name="Footer Placeholder 4">
            <a:extLst>
              <a:ext uri="{FF2B5EF4-FFF2-40B4-BE49-F238E27FC236}">
                <a16:creationId xmlns:a16="http://schemas.microsoft.com/office/drawing/2014/main" id="{4B061543-9A01-48B0-B76E-987BD92BFC4F}"/>
              </a:ext>
            </a:extLst>
          </p:cNvPr>
          <p:cNvSpPr>
            <a:spLocks noGrp="1"/>
          </p:cNvSpPr>
          <p:nvPr>
            <p:ph type="ftr" sz="quarter" idx="11"/>
          </p:nvPr>
        </p:nvSpPr>
        <p:spPr/>
        <p:txBody>
          <a:bodyPr/>
          <a:lstStyle/>
          <a:p>
            <a:r>
              <a:rPr lang="en-US"/>
              <a:t>Project Title | Department of Information Science and Engineering</a:t>
            </a:r>
            <a:endParaRPr lang="en-IN"/>
          </a:p>
        </p:txBody>
      </p:sp>
      <p:sp>
        <p:nvSpPr>
          <p:cNvPr id="6" name="Slide Number Placeholder 5">
            <a:extLst>
              <a:ext uri="{FF2B5EF4-FFF2-40B4-BE49-F238E27FC236}">
                <a16:creationId xmlns:a16="http://schemas.microsoft.com/office/drawing/2014/main" id="{B0F4EF6D-652B-4B98-A6F4-9779FB429E27}"/>
              </a:ext>
            </a:extLst>
          </p:cNvPr>
          <p:cNvSpPr>
            <a:spLocks noGrp="1"/>
          </p:cNvSpPr>
          <p:nvPr>
            <p:ph type="sldNum" sz="quarter" idx="12"/>
          </p:nvPr>
        </p:nvSpPr>
        <p:spPr/>
        <p:txBody>
          <a:bodyPr/>
          <a:lstStyle/>
          <a:p>
            <a:fld id="{1631108B-5D83-4953-8F3A-2D4544B1B95C}" type="slidenum">
              <a:rPr lang="en-IN" smtClean="0"/>
              <a:pPr/>
              <a:t>25</a:t>
            </a:fld>
            <a:endParaRPr lang="en-IN"/>
          </a:p>
        </p:txBody>
      </p:sp>
      <p:sp>
        <p:nvSpPr>
          <p:cNvPr id="7" name="Rectangle 6">
            <a:extLst>
              <a:ext uri="{FF2B5EF4-FFF2-40B4-BE49-F238E27FC236}">
                <a16:creationId xmlns:a16="http://schemas.microsoft.com/office/drawing/2014/main" id="{4534FEE5-3B4F-40B4-A48B-1FEB85BFF71C}"/>
              </a:ext>
            </a:extLst>
          </p:cNvPr>
          <p:cNvSpPr/>
          <p:nvPr/>
        </p:nvSpPr>
        <p:spPr>
          <a:xfrm>
            <a:off x="0" y="-3"/>
            <a:ext cx="12192000" cy="685800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2" name="Content Placeholder 11">
            <a:extLst>
              <a:ext uri="{FF2B5EF4-FFF2-40B4-BE49-F238E27FC236}">
                <a16:creationId xmlns:a16="http://schemas.microsoft.com/office/drawing/2014/main" id="{7C42F483-746E-4908-84B7-3071E881524B}"/>
              </a:ext>
            </a:extLst>
          </p:cNvPr>
          <p:cNvPicPr>
            <a:picLocks noGrp="1" noChangeAspect="1"/>
          </p:cNvPicPr>
          <p:nvPr>
            <p:ph idx="1"/>
          </p:nvPr>
        </p:nvPicPr>
        <p:blipFill>
          <a:blip r:embed="rId2" cstate="print">
            <a:duotone>
              <a:prstClr val="black"/>
              <a:schemeClr val="tx2">
                <a:tint val="45000"/>
                <a:satMod val="400000"/>
              </a:schemeClr>
            </a:duotone>
            <a:alphaModFix amt="20000"/>
            <a:extLst>
              <a:ext uri="{28A0092B-C50C-407E-A947-70E740481C1C}">
                <a14:useLocalDpi xmlns:a14="http://schemas.microsoft.com/office/drawing/2010/main" val="0"/>
              </a:ext>
            </a:extLst>
          </a:blip>
          <a:stretch>
            <a:fillRect/>
          </a:stretch>
        </p:blipFill>
        <p:spPr>
          <a:xfrm>
            <a:off x="3952875" y="1574800"/>
            <a:ext cx="4351338" cy="4351338"/>
          </a:xfrm>
        </p:spPr>
      </p:pic>
      <p:sp>
        <p:nvSpPr>
          <p:cNvPr id="8" name="TextBox 7">
            <a:extLst>
              <a:ext uri="{FF2B5EF4-FFF2-40B4-BE49-F238E27FC236}">
                <a16:creationId xmlns:a16="http://schemas.microsoft.com/office/drawing/2014/main" id="{0316B501-A80F-43B5-9494-87970C71F2A9}"/>
              </a:ext>
            </a:extLst>
          </p:cNvPr>
          <p:cNvSpPr txBox="1"/>
          <p:nvPr/>
        </p:nvSpPr>
        <p:spPr>
          <a:xfrm>
            <a:off x="3303948" y="2864016"/>
            <a:ext cx="5649191" cy="1569660"/>
          </a:xfrm>
          <a:prstGeom prst="rect">
            <a:avLst/>
          </a:prstGeom>
          <a:noFill/>
        </p:spPr>
        <p:txBody>
          <a:bodyPr wrap="square" rtlCol="0">
            <a:spAutoFit/>
          </a:bodyPr>
          <a:lstStyle/>
          <a:p>
            <a:pPr algn="ctr"/>
            <a:r>
              <a:rPr lang="en-IN" sz="9600" dirty="0">
                <a:solidFill>
                  <a:schemeClr val="bg1"/>
                </a:solidFill>
              </a:rPr>
              <a:t>Thank you</a:t>
            </a:r>
          </a:p>
        </p:txBody>
      </p:sp>
    </p:spTree>
    <p:extLst>
      <p:ext uri="{BB962C8B-B14F-4D97-AF65-F5344CB8AC3E}">
        <p14:creationId xmlns:p14="http://schemas.microsoft.com/office/powerpoint/2010/main" val="4182167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25037-A718-4D1A-8279-9FC0D481792E}"/>
              </a:ext>
            </a:extLst>
          </p:cNvPr>
          <p:cNvSpPr>
            <a:spLocks noGrp="1"/>
          </p:cNvSpPr>
          <p:nvPr>
            <p:ph type="title"/>
          </p:nvPr>
        </p:nvSpPr>
        <p:spPr/>
        <p:txBody>
          <a:bodyPr/>
          <a:lstStyle/>
          <a:p>
            <a:r>
              <a:rPr lang="en-IN" dirty="0"/>
              <a:t>Motivation</a:t>
            </a:r>
          </a:p>
        </p:txBody>
      </p:sp>
      <p:sp>
        <p:nvSpPr>
          <p:cNvPr id="3" name="Content Placeholder 2">
            <a:extLst>
              <a:ext uri="{FF2B5EF4-FFF2-40B4-BE49-F238E27FC236}">
                <a16:creationId xmlns:a16="http://schemas.microsoft.com/office/drawing/2014/main" id="{B1B5DB28-04EF-447F-AAF7-083928FFB2A8}"/>
              </a:ext>
            </a:extLst>
          </p:cNvPr>
          <p:cNvSpPr>
            <a:spLocks noGrp="1"/>
          </p:cNvSpPr>
          <p:nvPr>
            <p:ph idx="1"/>
          </p:nvPr>
        </p:nvSpPr>
        <p:spPr/>
        <p:txBody>
          <a:bodyPr>
            <a:normAutofit/>
          </a:bodyPr>
          <a:lstStyle/>
          <a:p>
            <a:r>
              <a:rPr lang="en-IN" dirty="0"/>
              <a:t>The appearance of undesired noises in images of genuine scenes has become a regular challenge in today's digital age. Conventional denoising techniques frequently fail to distinguish between noise and crucial image characteristics, resulting in the loss of vital data or the creation of artefacts. Generative Adversarial Networks (GANs) are a promising development that may offer a solution to this problem. The goal of this project is to investigate how GANs can be used to improve the quality of real-world scene images.</a:t>
            </a:r>
          </a:p>
        </p:txBody>
      </p:sp>
      <p:sp>
        <p:nvSpPr>
          <p:cNvPr id="4" name="Date Placeholder 3">
            <a:extLst>
              <a:ext uri="{FF2B5EF4-FFF2-40B4-BE49-F238E27FC236}">
                <a16:creationId xmlns:a16="http://schemas.microsoft.com/office/drawing/2014/main" id="{13C965E3-A48B-43DB-A08A-3ED0E3C823D6}"/>
              </a:ext>
            </a:extLst>
          </p:cNvPr>
          <p:cNvSpPr>
            <a:spLocks noGrp="1"/>
          </p:cNvSpPr>
          <p:nvPr>
            <p:ph type="dt" sz="half" idx="10"/>
          </p:nvPr>
        </p:nvSpPr>
        <p:spPr/>
        <p:txBody>
          <a:bodyPr/>
          <a:lstStyle/>
          <a:p>
            <a:fld id="{F4CC061B-AD44-4F64-8648-8169AD1184DF}" type="datetime1">
              <a:rPr lang="en-IN" smtClean="0"/>
              <a:t>21-05-2024</a:t>
            </a:fld>
            <a:endParaRPr lang="en-IN"/>
          </a:p>
        </p:txBody>
      </p:sp>
      <p:sp>
        <p:nvSpPr>
          <p:cNvPr id="6" name="Slide Number Placeholder 5">
            <a:extLst>
              <a:ext uri="{FF2B5EF4-FFF2-40B4-BE49-F238E27FC236}">
                <a16:creationId xmlns:a16="http://schemas.microsoft.com/office/drawing/2014/main" id="{435480A7-307D-4B28-BA3D-5F871CC237CE}"/>
              </a:ext>
            </a:extLst>
          </p:cNvPr>
          <p:cNvSpPr>
            <a:spLocks noGrp="1"/>
          </p:cNvSpPr>
          <p:nvPr>
            <p:ph type="sldNum" sz="quarter" idx="12"/>
          </p:nvPr>
        </p:nvSpPr>
        <p:spPr/>
        <p:txBody>
          <a:bodyPr/>
          <a:lstStyle/>
          <a:p>
            <a:fld id="{1631108B-5D83-4953-8F3A-2D4544B1B95C}" type="slidenum">
              <a:rPr lang="en-IN" smtClean="0"/>
              <a:pPr/>
              <a:t>3</a:t>
            </a:fld>
            <a:endParaRPr lang="en-IN"/>
          </a:p>
        </p:txBody>
      </p:sp>
      <p:sp>
        <p:nvSpPr>
          <p:cNvPr id="5" name="Footer Placeholder 4">
            <a:extLst>
              <a:ext uri="{FF2B5EF4-FFF2-40B4-BE49-F238E27FC236}">
                <a16:creationId xmlns:a16="http://schemas.microsoft.com/office/drawing/2014/main" id="{EA91256A-11D7-8C86-3224-A62E782736FB}"/>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2983935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25037-A718-4D1A-8279-9FC0D481792E}"/>
              </a:ext>
            </a:extLst>
          </p:cNvPr>
          <p:cNvSpPr>
            <a:spLocks noGrp="1"/>
          </p:cNvSpPr>
          <p:nvPr>
            <p:ph type="title"/>
          </p:nvPr>
        </p:nvSpPr>
        <p:spPr/>
        <p:txBody>
          <a:bodyPr/>
          <a:lstStyle/>
          <a:p>
            <a:r>
              <a:rPr lang="en-IN" dirty="0"/>
              <a:t>Abstract</a:t>
            </a:r>
          </a:p>
        </p:txBody>
      </p:sp>
      <p:sp>
        <p:nvSpPr>
          <p:cNvPr id="3" name="Content Placeholder 2">
            <a:extLst>
              <a:ext uri="{FF2B5EF4-FFF2-40B4-BE49-F238E27FC236}">
                <a16:creationId xmlns:a16="http://schemas.microsoft.com/office/drawing/2014/main" id="{B1B5DB28-04EF-447F-AAF7-083928FFB2A8}"/>
              </a:ext>
            </a:extLst>
          </p:cNvPr>
          <p:cNvSpPr>
            <a:spLocks noGrp="1"/>
          </p:cNvSpPr>
          <p:nvPr>
            <p:ph idx="1"/>
          </p:nvPr>
        </p:nvSpPr>
        <p:spPr/>
        <p:txBody>
          <a:bodyPr>
            <a:normAutofit/>
          </a:bodyPr>
          <a:lstStyle/>
          <a:p>
            <a:r>
              <a:rPr lang="en-IN" dirty="0"/>
              <a:t>In our project, we offer a system for removing undesirable noise from real-world scene images using generative adversarial networks (GANs). Images with unwanted noise can have poorer visual quality and be more difficult to interpret. In our method, a discriminator network directs the training of a generator network to generate denoised images from noisy inputs. The framework consists of processes like noise reduction, picture enhancement, and evaluation with PSNR and SSIM metrics. The resulting denoised images show better visual quality and have potential for use in computer vision and image analysis.</a:t>
            </a:r>
          </a:p>
        </p:txBody>
      </p:sp>
      <p:sp>
        <p:nvSpPr>
          <p:cNvPr id="4" name="Date Placeholder 3">
            <a:extLst>
              <a:ext uri="{FF2B5EF4-FFF2-40B4-BE49-F238E27FC236}">
                <a16:creationId xmlns:a16="http://schemas.microsoft.com/office/drawing/2014/main" id="{13C965E3-A48B-43DB-A08A-3ED0E3C823D6}"/>
              </a:ext>
            </a:extLst>
          </p:cNvPr>
          <p:cNvSpPr>
            <a:spLocks noGrp="1"/>
          </p:cNvSpPr>
          <p:nvPr>
            <p:ph type="dt" sz="half" idx="10"/>
          </p:nvPr>
        </p:nvSpPr>
        <p:spPr/>
        <p:txBody>
          <a:bodyPr/>
          <a:lstStyle/>
          <a:p>
            <a:fld id="{F4CC061B-AD44-4F64-8648-8169AD1184DF}" type="datetime1">
              <a:rPr lang="en-IN" smtClean="0"/>
              <a:t>21-05-2024</a:t>
            </a:fld>
            <a:endParaRPr lang="en-IN"/>
          </a:p>
        </p:txBody>
      </p:sp>
      <p:sp>
        <p:nvSpPr>
          <p:cNvPr id="6" name="Slide Number Placeholder 5">
            <a:extLst>
              <a:ext uri="{FF2B5EF4-FFF2-40B4-BE49-F238E27FC236}">
                <a16:creationId xmlns:a16="http://schemas.microsoft.com/office/drawing/2014/main" id="{435480A7-307D-4B28-BA3D-5F871CC237CE}"/>
              </a:ext>
            </a:extLst>
          </p:cNvPr>
          <p:cNvSpPr>
            <a:spLocks noGrp="1"/>
          </p:cNvSpPr>
          <p:nvPr>
            <p:ph type="sldNum" sz="quarter" idx="12"/>
          </p:nvPr>
        </p:nvSpPr>
        <p:spPr/>
        <p:txBody>
          <a:bodyPr/>
          <a:lstStyle/>
          <a:p>
            <a:fld id="{1631108B-5D83-4953-8F3A-2D4544B1B95C}" type="slidenum">
              <a:rPr lang="en-IN" smtClean="0"/>
              <a:pPr/>
              <a:t>4</a:t>
            </a:fld>
            <a:endParaRPr lang="en-IN"/>
          </a:p>
        </p:txBody>
      </p:sp>
      <p:sp>
        <p:nvSpPr>
          <p:cNvPr id="5" name="Footer Placeholder 4">
            <a:extLst>
              <a:ext uri="{FF2B5EF4-FFF2-40B4-BE49-F238E27FC236}">
                <a16:creationId xmlns:a16="http://schemas.microsoft.com/office/drawing/2014/main" id="{1768F393-66D4-5FF4-D1E0-FCEFA081D92A}"/>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1583395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25037-A718-4D1A-8279-9FC0D481792E}"/>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B1B5DB28-04EF-447F-AAF7-083928FFB2A8}"/>
              </a:ext>
            </a:extLst>
          </p:cNvPr>
          <p:cNvSpPr>
            <a:spLocks noGrp="1"/>
          </p:cNvSpPr>
          <p:nvPr>
            <p:ph idx="1"/>
          </p:nvPr>
        </p:nvSpPr>
        <p:spPr/>
        <p:txBody>
          <a:bodyPr>
            <a:normAutofit/>
          </a:bodyPr>
          <a:lstStyle/>
          <a:p>
            <a:r>
              <a:rPr lang="en-IN" dirty="0"/>
              <a:t>Images of genuine scenes often have unwanted noise that drastically reduces the visual quality and makes them more difficult to interpret. We offer a framework that uses Generative Adversarial Networks (GANs) to reduce undesired noise and improve the visual quality of real scene images in order to address this problem.</a:t>
            </a:r>
          </a:p>
          <a:p>
            <a:r>
              <a:rPr lang="en-IN" dirty="0"/>
              <a:t>The two main components of our framework are noise removal and image enhancement. A discriminator network distinguishes between clean and produced images, whereas a generator network learns to convert noisy images into clean versions through adversarial training.</a:t>
            </a:r>
          </a:p>
          <a:p>
            <a:endParaRPr lang="en-IN" dirty="0"/>
          </a:p>
        </p:txBody>
      </p:sp>
      <p:sp>
        <p:nvSpPr>
          <p:cNvPr id="4" name="Date Placeholder 3">
            <a:extLst>
              <a:ext uri="{FF2B5EF4-FFF2-40B4-BE49-F238E27FC236}">
                <a16:creationId xmlns:a16="http://schemas.microsoft.com/office/drawing/2014/main" id="{13C965E3-A48B-43DB-A08A-3ED0E3C823D6}"/>
              </a:ext>
            </a:extLst>
          </p:cNvPr>
          <p:cNvSpPr>
            <a:spLocks noGrp="1"/>
          </p:cNvSpPr>
          <p:nvPr>
            <p:ph type="dt" sz="half" idx="10"/>
          </p:nvPr>
        </p:nvSpPr>
        <p:spPr/>
        <p:txBody>
          <a:bodyPr/>
          <a:lstStyle/>
          <a:p>
            <a:fld id="{F4CC061B-AD44-4F64-8648-8169AD1184DF}" type="datetime1">
              <a:rPr lang="en-IN" smtClean="0"/>
              <a:t>21-05-2024</a:t>
            </a:fld>
            <a:endParaRPr lang="en-IN"/>
          </a:p>
        </p:txBody>
      </p:sp>
      <p:sp>
        <p:nvSpPr>
          <p:cNvPr id="6" name="Slide Number Placeholder 5">
            <a:extLst>
              <a:ext uri="{FF2B5EF4-FFF2-40B4-BE49-F238E27FC236}">
                <a16:creationId xmlns:a16="http://schemas.microsoft.com/office/drawing/2014/main" id="{435480A7-307D-4B28-BA3D-5F871CC237CE}"/>
              </a:ext>
            </a:extLst>
          </p:cNvPr>
          <p:cNvSpPr>
            <a:spLocks noGrp="1"/>
          </p:cNvSpPr>
          <p:nvPr>
            <p:ph type="sldNum" sz="quarter" idx="12"/>
          </p:nvPr>
        </p:nvSpPr>
        <p:spPr/>
        <p:txBody>
          <a:bodyPr/>
          <a:lstStyle/>
          <a:p>
            <a:fld id="{1631108B-5D83-4953-8F3A-2D4544B1B95C}" type="slidenum">
              <a:rPr lang="en-IN" smtClean="0"/>
              <a:pPr/>
              <a:t>5</a:t>
            </a:fld>
            <a:endParaRPr lang="en-IN"/>
          </a:p>
        </p:txBody>
      </p:sp>
      <p:sp>
        <p:nvSpPr>
          <p:cNvPr id="5" name="Footer Placeholder 4">
            <a:extLst>
              <a:ext uri="{FF2B5EF4-FFF2-40B4-BE49-F238E27FC236}">
                <a16:creationId xmlns:a16="http://schemas.microsoft.com/office/drawing/2014/main" id="{D10BF0A0-2A31-3962-CE05-D8992CADFA27}"/>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3733772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1A57B-997A-4A34-B2F5-743C6DF2C44B}"/>
              </a:ext>
            </a:extLst>
          </p:cNvPr>
          <p:cNvSpPr>
            <a:spLocks noGrp="1"/>
          </p:cNvSpPr>
          <p:nvPr>
            <p:ph type="title"/>
          </p:nvPr>
        </p:nvSpPr>
        <p:spPr/>
        <p:txBody>
          <a:bodyPr/>
          <a:lstStyle/>
          <a:p>
            <a:r>
              <a:rPr lang="en-IN" dirty="0"/>
              <a:t>Literature Review</a:t>
            </a:r>
          </a:p>
        </p:txBody>
      </p:sp>
      <p:sp>
        <p:nvSpPr>
          <p:cNvPr id="6" name="Slide Number Placeholder 5">
            <a:extLst>
              <a:ext uri="{FF2B5EF4-FFF2-40B4-BE49-F238E27FC236}">
                <a16:creationId xmlns:a16="http://schemas.microsoft.com/office/drawing/2014/main" id="{845C27A2-2538-40BA-9805-D6E37170DCD2}"/>
              </a:ext>
            </a:extLst>
          </p:cNvPr>
          <p:cNvSpPr>
            <a:spLocks noGrp="1"/>
          </p:cNvSpPr>
          <p:nvPr>
            <p:ph type="sldNum" sz="quarter" idx="12"/>
          </p:nvPr>
        </p:nvSpPr>
        <p:spPr/>
        <p:txBody>
          <a:bodyPr/>
          <a:lstStyle/>
          <a:p>
            <a:fld id="{1631108B-5D83-4953-8F3A-2D4544B1B95C}" type="slidenum">
              <a:rPr lang="en-IN" smtClean="0"/>
              <a:pPr/>
              <a:t>6</a:t>
            </a:fld>
            <a:endParaRPr lang="en-IN"/>
          </a:p>
        </p:txBody>
      </p:sp>
      <p:graphicFrame>
        <p:nvGraphicFramePr>
          <p:cNvPr id="9" name="Table 7">
            <a:extLst>
              <a:ext uri="{FF2B5EF4-FFF2-40B4-BE49-F238E27FC236}">
                <a16:creationId xmlns:a16="http://schemas.microsoft.com/office/drawing/2014/main" id="{F8D08EC9-0599-EE46-51BC-E1D5FE40BF75}"/>
              </a:ext>
            </a:extLst>
          </p:cNvPr>
          <p:cNvGraphicFramePr>
            <a:graphicFrameLocks noGrp="1"/>
          </p:cNvGraphicFramePr>
          <p:nvPr>
            <p:ph idx="1"/>
            <p:extLst>
              <p:ext uri="{D42A27DB-BD31-4B8C-83A1-F6EECF244321}">
                <p14:modId xmlns:p14="http://schemas.microsoft.com/office/powerpoint/2010/main" val="2432931825"/>
              </p:ext>
            </p:extLst>
          </p:nvPr>
        </p:nvGraphicFramePr>
        <p:xfrm>
          <a:off x="0" y="1325560"/>
          <a:ext cx="12192000" cy="5059680"/>
        </p:xfrm>
        <a:graphic>
          <a:graphicData uri="http://schemas.openxmlformats.org/drawingml/2006/table">
            <a:tbl>
              <a:tblPr firstRow="1" bandRow="1">
                <a:tableStyleId>{5C22544A-7EE6-4342-B048-85BDC9FD1C3A}</a:tableStyleId>
              </a:tblPr>
              <a:tblGrid>
                <a:gridCol w="745724">
                  <a:extLst>
                    <a:ext uri="{9D8B030D-6E8A-4147-A177-3AD203B41FA5}">
                      <a16:colId xmlns:a16="http://schemas.microsoft.com/office/drawing/2014/main" val="1240945966"/>
                    </a:ext>
                  </a:extLst>
                </a:gridCol>
                <a:gridCol w="2077375">
                  <a:extLst>
                    <a:ext uri="{9D8B030D-6E8A-4147-A177-3AD203B41FA5}">
                      <a16:colId xmlns:a16="http://schemas.microsoft.com/office/drawing/2014/main" val="1061976912"/>
                    </a:ext>
                  </a:extLst>
                </a:gridCol>
                <a:gridCol w="2653469">
                  <a:extLst>
                    <a:ext uri="{9D8B030D-6E8A-4147-A177-3AD203B41FA5}">
                      <a16:colId xmlns:a16="http://schemas.microsoft.com/office/drawing/2014/main" val="2147026457"/>
                    </a:ext>
                  </a:extLst>
                </a:gridCol>
                <a:gridCol w="4100051">
                  <a:extLst>
                    <a:ext uri="{9D8B030D-6E8A-4147-A177-3AD203B41FA5}">
                      <a16:colId xmlns:a16="http://schemas.microsoft.com/office/drawing/2014/main" val="2236965691"/>
                    </a:ext>
                  </a:extLst>
                </a:gridCol>
                <a:gridCol w="2615381">
                  <a:extLst>
                    <a:ext uri="{9D8B030D-6E8A-4147-A177-3AD203B41FA5}">
                      <a16:colId xmlns:a16="http://schemas.microsoft.com/office/drawing/2014/main" val="3977196508"/>
                    </a:ext>
                  </a:extLst>
                </a:gridCol>
              </a:tblGrid>
              <a:tr h="8351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SL NO</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PAPER TITLE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AUTHOR</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OBSERVATION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OUTCOMES / LIMITATIONS</a:t>
                      </a:r>
                    </a:p>
                    <a:p>
                      <a:endParaRPr lang="en-IN" dirty="0"/>
                    </a:p>
                  </a:txBody>
                  <a:tcPr/>
                </a:tc>
                <a:extLst>
                  <a:ext uri="{0D108BD9-81ED-4DB2-BD59-A6C34878D82A}">
                    <a16:rowId xmlns:a16="http://schemas.microsoft.com/office/drawing/2014/main" val="2082652854"/>
                  </a:ext>
                </a:extLst>
              </a:tr>
              <a:tr h="3786028">
                <a:tc>
                  <a:txBody>
                    <a:bodyPr/>
                    <a:lstStyle/>
                    <a:p>
                      <a:r>
                        <a:rPr lang="en-IN" dirty="0"/>
                        <a:t>1.</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400" dirty="0"/>
                        <a:t>An Unbiased Risk Estimator for Image Denoising in the Presence of Mixed Poisson–Gaussian Noise,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400" dirty="0"/>
                        <a:t>Gaussian noise estimation with </a:t>
                      </a:r>
                      <a:r>
                        <a:rPr lang="en-IN" sz="1400" dirty="0" err="1"/>
                        <a:t>superpixel</a:t>
                      </a:r>
                      <a:r>
                        <a:rPr lang="en-IN" sz="1400" dirty="0"/>
                        <a:t> classification in digital images,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400" dirty="0"/>
                        <a:t>Undecimated wavelet-based Bayesian denoising in mixed Poisson-Gaussian noise with application on medical and biological images</a:t>
                      </a:r>
                    </a:p>
                  </a:txBody>
                  <a:tcPr/>
                </a:tc>
                <a:tc>
                  <a:txBody>
                    <a:bodyPr/>
                    <a:lstStyle/>
                    <a:p>
                      <a:r>
                        <a:rPr lang="it-IT" sz="1800" b="0" i="0" kern="1200" dirty="0">
                          <a:solidFill>
                            <a:schemeClr val="dk1"/>
                          </a:solidFill>
                          <a:effectLst/>
                          <a:latin typeface="+mn-lt"/>
                          <a:ea typeface="+mn-ea"/>
                          <a:cs typeface="+mn-cs"/>
                        </a:rPr>
                        <a:t>Y. Le Montagner, E. D. Angelini and J. -C. Olivo-Marin,</a:t>
                      </a:r>
                    </a:p>
                    <a:p>
                      <a:endParaRPr lang="it-IT" sz="1800" b="0" i="0" kern="1200" dirty="0">
                        <a:solidFill>
                          <a:schemeClr val="dk1"/>
                        </a:solidFill>
                        <a:effectLst/>
                        <a:latin typeface="+mn-lt"/>
                        <a:ea typeface="+mn-ea"/>
                        <a:cs typeface="+mn-cs"/>
                      </a:endParaRPr>
                    </a:p>
                    <a:p>
                      <a:endParaRPr lang="it-IT" sz="1800" b="0" i="0" kern="1200" dirty="0">
                        <a:solidFill>
                          <a:schemeClr val="dk1"/>
                        </a:solidFill>
                        <a:effectLst/>
                        <a:latin typeface="+mn-lt"/>
                        <a:ea typeface="+mn-ea"/>
                        <a:cs typeface="+mn-cs"/>
                      </a:endParaRPr>
                    </a:p>
                    <a:p>
                      <a:r>
                        <a:rPr lang="en-IN" sz="1800" b="0" i="0" kern="1200" dirty="0">
                          <a:solidFill>
                            <a:schemeClr val="dk1"/>
                          </a:solidFill>
                          <a:effectLst/>
                          <a:latin typeface="+mn-lt"/>
                          <a:ea typeface="+mn-ea"/>
                          <a:cs typeface="+mn-cs"/>
                        </a:rPr>
                        <a:t>C. -H. Wu and H. -H. Chang</a:t>
                      </a:r>
                    </a:p>
                    <a:p>
                      <a:endParaRPr lang="en-IN" sz="1800" b="0" i="0" kern="1200" dirty="0">
                        <a:solidFill>
                          <a:schemeClr val="dk1"/>
                        </a:solidFill>
                        <a:effectLst/>
                        <a:latin typeface="+mn-lt"/>
                        <a:ea typeface="+mn-ea"/>
                        <a:cs typeface="+mn-cs"/>
                      </a:endParaRPr>
                    </a:p>
                    <a:p>
                      <a:r>
                        <a:rPr lang="en-IN" sz="1800" b="0" i="0" kern="1200" dirty="0">
                          <a:solidFill>
                            <a:schemeClr val="dk1"/>
                          </a:solidFill>
                          <a:effectLst/>
                          <a:latin typeface="+mn-lt"/>
                          <a:ea typeface="+mn-ea"/>
                          <a:cs typeface="+mn-cs"/>
                        </a:rPr>
                        <a:t>L. </a:t>
                      </a:r>
                      <a:r>
                        <a:rPr lang="en-IN" sz="1800" b="0" i="0" kern="1200" dirty="0" err="1">
                          <a:solidFill>
                            <a:schemeClr val="dk1"/>
                          </a:solidFill>
                          <a:effectLst/>
                          <a:latin typeface="+mn-lt"/>
                          <a:ea typeface="+mn-ea"/>
                          <a:cs typeface="+mn-cs"/>
                        </a:rPr>
                        <a:t>Boubchir</a:t>
                      </a:r>
                      <a:r>
                        <a:rPr lang="en-IN" sz="1800" b="0" i="0" kern="1200" dirty="0">
                          <a:solidFill>
                            <a:schemeClr val="dk1"/>
                          </a:solidFill>
                          <a:effectLst/>
                          <a:latin typeface="+mn-lt"/>
                          <a:ea typeface="+mn-ea"/>
                          <a:cs typeface="+mn-cs"/>
                        </a:rPr>
                        <a:t>, S. Al-</a:t>
                      </a:r>
                      <a:r>
                        <a:rPr lang="en-IN" sz="1800" b="0" i="0" kern="1200" dirty="0" err="1">
                          <a:solidFill>
                            <a:schemeClr val="dk1"/>
                          </a:solidFill>
                          <a:effectLst/>
                          <a:latin typeface="+mn-lt"/>
                          <a:ea typeface="+mn-ea"/>
                          <a:cs typeface="+mn-cs"/>
                        </a:rPr>
                        <a:t>Maadeed</a:t>
                      </a:r>
                      <a:r>
                        <a:rPr lang="en-IN" sz="1800" b="0" i="0" kern="1200" dirty="0">
                          <a:solidFill>
                            <a:schemeClr val="dk1"/>
                          </a:solidFill>
                          <a:effectLst/>
                          <a:latin typeface="+mn-lt"/>
                          <a:ea typeface="+mn-ea"/>
                          <a:cs typeface="+mn-cs"/>
                        </a:rPr>
                        <a:t> and A. </a:t>
                      </a:r>
                      <a:r>
                        <a:rPr lang="en-IN" sz="1800" b="0" i="0" kern="1200" dirty="0" err="1">
                          <a:solidFill>
                            <a:schemeClr val="dk1"/>
                          </a:solidFill>
                          <a:effectLst/>
                          <a:latin typeface="+mn-lt"/>
                          <a:ea typeface="+mn-ea"/>
                          <a:cs typeface="+mn-cs"/>
                        </a:rPr>
                        <a:t>Bouridane</a:t>
                      </a:r>
                      <a:endParaRPr lang="en-IN" sz="1800" b="0" i="0" kern="1200" dirty="0">
                        <a:solidFill>
                          <a:schemeClr val="dk1"/>
                        </a:solidFill>
                        <a:effectLst/>
                        <a:latin typeface="+mn-lt"/>
                        <a:ea typeface="+mn-ea"/>
                        <a:cs typeface="+mn-cs"/>
                      </a:endParaRPr>
                    </a:p>
                  </a:txBody>
                  <a:tcPr/>
                </a:tc>
                <a:tc>
                  <a:txBody>
                    <a:bodyPr/>
                    <a:lstStyle/>
                    <a:p>
                      <a:r>
                        <a:rPr lang="en-IN" sz="1400" dirty="0"/>
                        <a:t>All three papers propose novel methods for denoising images affected by mixed Poisson-Gaussian noise, common in biomedical and digital image processing. The first introduces a Poisson–Gaussian unbiased risk estimator (PG-URE) to optimize denoising algorithms, focusing on fluorescence bioimaging. The second suggests a statistical approach based on </a:t>
                      </a:r>
                      <a:r>
                        <a:rPr lang="en-IN" sz="1400" dirty="0" err="1"/>
                        <a:t>superpixel</a:t>
                      </a:r>
                      <a:r>
                        <a:rPr lang="en-IN" sz="1400" dirty="0"/>
                        <a:t> maps for noise variance estimation, promising automation for restoration tasks. Lastly, the third presents a Bayesian denoising method with a Generalized Anscombe transform, outperforming existing techniques, especially in high noise scenarios, while preserving fine details. These contributions advance denoising techniques for complex noise types.</a:t>
                      </a:r>
                    </a:p>
                  </a:txBody>
                  <a:tcPr/>
                </a:tc>
                <a:tc>
                  <a:txBody>
                    <a:bodyPr/>
                    <a:lstStyle/>
                    <a:p>
                      <a:r>
                        <a:rPr lang="en-IN" sz="1400" dirty="0"/>
                        <a:t>The first paper proposes a new PG-URE estimator to optimize denoising algorithms for fluorescence bioimaging. The second paper introduces a </a:t>
                      </a:r>
                      <a:r>
                        <a:rPr lang="en-IN" sz="1400" dirty="0" err="1"/>
                        <a:t>superpixel</a:t>
                      </a:r>
                      <a:r>
                        <a:rPr lang="en-IN" sz="1400" dirty="0"/>
                        <a:t>-based method for estimating Gaussian noise variance in images, showing potential for automation in restoration applications. The third paper presents a Bayesian denoising methodology tailored for biomedical images with mixed Poisson-Gaussian noise, outperforming existing methods in high noise scenarios while preserving fine details.</a:t>
                      </a:r>
                    </a:p>
                    <a:p>
                      <a:endParaRPr lang="en-IN" sz="1400" dirty="0"/>
                    </a:p>
                  </a:txBody>
                  <a:tcPr/>
                </a:tc>
                <a:extLst>
                  <a:ext uri="{0D108BD9-81ED-4DB2-BD59-A6C34878D82A}">
                    <a16:rowId xmlns:a16="http://schemas.microsoft.com/office/drawing/2014/main" val="3914973028"/>
                  </a:ext>
                </a:extLst>
              </a:tr>
            </a:tbl>
          </a:graphicData>
        </a:graphic>
      </p:graphicFrame>
      <p:sp>
        <p:nvSpPr>
          <p:cNvPr id="7" name="Date Placeholder 3">
            <a:extLst>
              <a:ext uri="{FF2B5EF4-FFF2-40B4-BE49-F238E27FC236}">
                <a16:creationId xmlns:a16="http://schemas.microsoft.com/office/drawing/2014/main" id="{F3A50924-BE06-FF13-D1A1-7E240B34BEFD}"/>
              </a:ext>
            </a:extLst>
          </p:cNvPr>
          <p:cNvSpPr>
            <a:spLocks noGrp="1"/>
          </p:cNvSpPr>
          <p:nvPr>
            <p:ph type="dt" sz="half" idx="10"/>
          </p:nvPr>
        </p:nvSpPr>
        <p:spPr>
          <a:xfrm>
            <a:off x="838200" y="6356350"/>
            <a:ext cx="2743200" cy="365125"/>
          </a:xfrm>
        </p:spPr>
        <p:txBody>
          <a:bodyPr/>
          <a:lstStyle/>
          <a:p>
            <a:fld id="{3D8192F2-3BB5-4B54-81EA-45F926E3F755}" type="datetime1">
              <a:rPr lang="en-IN" smtClean="0"/>
              <a:t>21-05-2024</a:t>
            </a:fld>
            <a:endParaRPr lang="en-IN" dirty="0"/>
          </a:p>
        </p:txBody>
      </p:sp>
      <p:sp>
        <p:nvSpPr>
          <p:cNvPr id="4" name="Footer Placeholder 4">
            <a:extLst>
              <a:ext uri="{FF2B5EF4-FFF2-40B4-BE49-F238E27FC236}">
                <a16:creationId xmlns:a16="http://schemas.microsoft.com/office/drawing/2014/main" id="{CB89438C-1EA3-E627-51CB-C246EAD67C93}"/>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472202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1A57B-997A-4A34-B2F5-743C6DF2C44B}"/>
              </a:ext>
            </a:extLst>
          </p:cNvPr>
          <p:cNvSpPr>
            <a:spLocks noGrp="1"/>
          </p:cNvSpPr>
          <p:nvPr>
            <p:ph type="title"/>
          </p:nvPr>
        </p:nvSpPr>
        <p:spPr/>
        <p:txBody>
          <a:bodyPr/>
          <a:lstStyle/>
          <a:p>
            <a:r>
              <a:rPr lang="en-IN" dirty="0"/>
              <a:t>Literature Review</a:t>
            </a:r>
          </a:p>
        </p:txBody>
      </p:sp>
      <p:sp>
        <p:nvSpPr>
          <p:cNvPr id="6" name="Slide Number Placeholder 5">
            <a:extLst>
              <a:ext uri="{FF2B5EF4-FFF2-40B4-BE49-F238E27FC236}">
                <a16:creationId xmlns:a16="http://schemas.microsoft.com/office/drawing/2014/main" id="{845C27A2-2538-40BA-9805-D6E37170DCD2}"/>
              </a:ext>
            </a:extLst>
          </p:cNvPr>
          <p:cNvSpPr>
            <a:spLocks noGrp="1"/>
          </p:cNvSpPr>
          <p:nvPr>
            <p:ph type="sldNum" sz="quarter" idx="12"/>
          </p:nvPr>
        </p:nvSpPr>
        <p:spPr/>
        <p:txBody>
          <a:bodyPr/>
          <a:lstStyle/>
          <a:p>
            <a:fld id="{1631108B-5D83-4953-8F3A-2D4544B1B95C}" type="slidenum">
              <a:rPr lang="en-IN" smtClean="0"/>
              <a:pPr/>
              <a:t>7</a:t>
            </a:fld>
            <a:endParaRPr lang="en-IN"/>
          </a:p>
        </p:txBody>
      </p:sp>
      <p:graphicFrame>
        <p:nvGraphicFramePr>
          <p:cNvPr id="9" name="Table 7">
            <a:extLst>
              <a:ext uri="{FF2B5EF4-FFF2-40B4-BE49-F238E27FC236}">
                <a16:creationId xmlns:a16="http://schemas.microsoft.com/office/drawing/2014/main" id="{F8D08EC9-0599-EE46-51BC-E1D5FE40BF75}"/>
              </a:ext>
            </a:extLst>
          </p:cNvPr>
          <p:cNvGraphicFramePr>
            <a:graphicFrameLocks noGrp="1"/>
          </p:cNvGraphicFramePr>
          <p:nvPr>
            <p:ph idx="1"/>
            <p:extLst>
              <p:ext uri="{D42A27DB-BD31-4B8C-83A1-F6EECF244321}">
                <p14:modId xmlns:p14="http://schemas.microsoft.com/office/powerpoint/2010/main" val="2849713579"/>
              </p:ext>
            </p:extLst>
          </p:nvPr>
        </p:nvGraphicFramePr>
        <p:xfrm>
          <a:off x="0" y="1325562"/>
          <a:ext cx="12192000" cy="4846320"/>
        </p:xfrm>
        <a:graphic>
          <a:graphicData uri="http://schemas.openxmlformats.org/drawingml/2006/table">
            <a:tbl>
              <a:tblPr firstRow="1" bandRow="1">
                <a:tableStyleId>{5C22544A-7EE6-4342-B048-85BDC9FD1C3A}</a:tableStyleId>
              </a:tblPr>
              <a:tblGrid>
                <a:gridCol w="745724">
                  <a:extLst>
                    <a:ext uri="{9D8B030D-6E8A-4147-A177-3AD203B41FA5}">
                      <a16:colId xmlns:a16="http://schemas.microsoft.com/office/drawing/2014/main" val="1240945966"/>
                    </a:ext>
                  </a:extLst>
                </a:gridCol>
                <a:gridCol w="2077375">
                  <a:extLst>
                    <a:ext uri="{9D8B030D-6E8A-4147-A177-3AD203B41FA5}">
                      <a16:colId xmlns:a16="http://schemas.microsoft.com/office/drawing/2014/main" val="1061976912"/>
                    </a:ext>
                  </a:extLst>
                </a:gridCol>
                <a:gridCol w="2653469">
                  <a:extLst>
                    <a:ext uri="{9D8B030D-6E8A-4147-A177-3AD203B41FA5}">
                      <a16:colId xmlns:a16="http://schemas.microsoft.com/office/drawing/2014/main" val="2147026457"/>
                    </a:ext>
                  </a:extLst>
                </a:gridCol>
                <a:gridCol w="4100051">
                  <a:extLst>
                    <a:ext uri="{9D8B030D-6E8A-4147-A177-3AD203B41FA5}">
                      <a16:colId xmlns:a16="http://schemas.microsoft.com/office/drawing/2014/main" val="2236965691"/>
                    </a:ext>
                  </a:extLst>
                </a:gridCol>
                <a:gridCol w="2615381">
                  <a:extLst>
                    <a:ext uri="{9D8B030D-6E8A-4147-A177-3AD203B41FA5}">
                      <a16:colId xmlns:a16="http://schemas.microsoft.com/office/drawing/2014/main" val="3977196508"/>
                    </a:ext>
                  </a:extLst>
                </a:gridCol>
              </a:tblGrid>
              <a:tr h="5351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SL NO</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PAPER TITLE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AUTHOR</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OBSERVATION</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OUTCOMES</a:t>
                      </a:r>
                    </a:p>
                    <a:p>
                      <a:endParaRPr lang="en-IN" dirty="0"/>
                    </a:p>
                  </a:txBody>
                  <a:tcPr/>
                </a:tc>
                <a:extLst>
                  <a:ext uri="{0D108BD9-81ED-4DB2-BD59-A6C34878D82A}">
                    <a16:rowId xmlns:a16="http://schemas.microsoft.com/office/drawing/2014/main" val="2082652854"/>
                  </a:ext>
                </a:extLst>
              </a:tr>
              <a:tr h="4035025">
                <a:tc>
                  <a:txBody>
                    <a:bodyPr/>
                    <a:lstStyle/>
                    <a:p>
                      <a:r>
                        <a:rPr lang="en-IN" dirty="0"/>
                        <a:t>2.</a:t>
                      </a:r>
                    </a:p>
                  </a:txBody>
                  <a:tcPr/>
                </a:tc>
                <a:tc>
                  <a:txBody>
                    <a:bodyPr/>
                    <a:lstStyle/>
                    <a:p>
                      <a:pPr marL="285750" indent="-285750">
                        <a:buFont typeface="Arial" panose="020B0604020202020204" pitchFamily="34" charset="0"/>
                        <a:buChar char="•"/>
                      </a:pPr>
                      <a:r>
                        <a:rPr lang="en-IN" sz="1800" b="0" i="0" kern="1200" dirty="0">
                          <a:solidFill>
                            <a:schemeClr val="dk1"/>
                          </a:solidFill>
                          <a:effectLst/>
                          <a:latin typeface="+mn-lt"/>
                          <a:ea typeface="+mn-ea"/>
                          <a:cs typeface="+mn-cs"/>
                        </a:rPr>
                        <a:t>Multi-Scale Patch-Based Image Restoration</a:t>
                      </a:r>
                    </a:p>
                    <a:p>
                      <a:pPr marL="285750" indent="-285750">
                        <a:buFont typeface="Arial" panose="020B0604020202020204" pitchFamily="34" charset="0"/>
                        <a:buChar char="•"/>
                      </a:pPr>
                      <a:r>
                        <a:rPr lang="en-IN" sz="1800" b="0" i="0" kern="1200" dirty="0">
                          <a:solidFill>
                            <a:schemeClr val="dk1"/>
                          </a:solidFill>
                          <a:effectLst/>
                          <a:latin typeface="+mn-lt"/>
                          <a:ea typeface="+mn-ea"/>
                          <a:cs typeface="+mn-cs"/>
                        </a:rPr>
                        <a:t>EDCNN: A Novel Network for Image Denoising</a:t>
                      </a:r>
                    </a:p>
                    <a:p>
                      <a:pPr marL="285750" indent="-285750">
                        <a:buFont typeface="Arial" panose="020B0604020202020204" pitchFamily="34" charset="0"/>
                        <a:buChar char="•"/>
                      </a:pPr>
                      <a:r>
                        <a:rPr lang="en-IN" sz="1800" b="0" i="0" kern="1200" dirty="0">
                          <a:solidFill>
                            <a:schemeClr val="dk1"/>
                          </a:solidFill>
                          <a:effectLst/>
                          <a:latin typeface="+mn-lt"/>
                          <a:ea typeface="+mn-ea"/>
                          <a:cs typeface="+mn-cs"/>
                        </a:rPr>
                        <a:t>A New Generative Adversarial Network for Texture Preserving Image Denoising</a:t>
                      </a:r>
                    </a:p>
                    <a:p>
                      <a:endParaRPr lang="en-IN" dirty="0"/>
                    </a:p>
                  </a:txBody>
                  <a:tcPr/>
                </a:tc>
                <a:tc>
                  <a:txBody>
                    <a:bodyPr/>
                    <a:lstStyle/>
                    <a:p>
                      <a:r>
                        <a:rPr lang="en-IN" sz="1800" b="0" i="0" kern="1200" dirty="0">
                          <a:solidFill>
                            <a:schemeClr val="dk1"/>
                          </a:solidFill>
                          <a:effectLst/>
                          <a:latin typeface="+mn-lt"/>
                          <a:ea typeface="+mn-ea"/>
                          <a:cs typeface="+mn-cs"/>
                        </a:rPr>
                        <a:t>V. </a:t>
                      </a:r>
                      <a:r>
                        <a:rPr lang="en-IN" sz="1800" b="0" i="0" kern="1200" dirty="0" err="1">
                          <a:solidFill>
                            <a:schemeClr val="dk1"/>
                          </a:solidFill>
                          <a:effectLst/>
                          <a:latin typeface="+mn-lt"/>
                          <a:ea typeface="+mn-ea"/>
                          <a:cs typeface="+mn-cs"/>
                        </a:rPr>
                        <a:t>Papyan</a:t>
                      </a:r>
                      <a:r>
                        <a:rPr lang="en-IN" sz="1800" b="0" i="0" kern="1200" dirty="0">
                          <a:solidFill>
                            <a:schemeClr val="dk1"/>
                          </a:solidFill>
                          <a:effectLst/>
                          <a:latin typeface="+mn-lt"/>
                          <a:ea typeface="+mn-ea"/>
                          <a:cs typeface="+mn-cs"/>
                        </a:rPr>
                        <a:t> and M. </a:t>
                      </a:r>
                      <a:r>
                        <a:rPr lang="en-IN" sz="1800" b="0" i="0" kern="1200" dirty="0" err="1">
                          <a:solidFill>
                            <a:schemeClr val="dk1"/>
                          </a:solidFill>
                          <a:effectLst/>
                          <a:latin typeface="+mn-lt"/>
                          <a:ea typeface="+mn-ea"/>
                          <a:cs typeface="+mn-cs"/>
                        </a:rPr>
                        <a:t>Elad</a:t>
                      </a:r>
                      <a:endParaRPr lang="en-IN" sz="1800" b="0" i="0" kern="1200" dirty="0">
                        <a:solidFill>
                          <a:schemeClr val="dk1"/>
                        </a:solidFill>
                        <a:effectLst/>
                        <a:latin typeface="+mn-lt"/>
                        <a:ea typeface="+mn-ea"/>
                        <a:cs typeface="+mn-cs"/>
                      </a:endParaRPr>
                    </a:p>
                    <a:p>
                      <a:endParaRPr lang="en-IN" sz="1800" b="0" i="0" kern="1200" dirty="0">
                        <a:solidFill>
                          <a:schemeClr val="dk1"/>
                        </a:solidFill>
                        <a:effectLst/>
                        <a:latin typeface="+mn-lt"/>
                        <a:ea typeface="+mn-ea"/>
                        <a:cs typeface="+mn-cs"/>
                      </a:endParaRPr>
                    </a:p>
                    <a:p>
                      <a:endParaRPr lang="en-IN" sz="1800" b="0" i="0" kern="1200" dirty="0">
                        <a:solidFill>
                          <a:schemeClr val="dk1"/>
                        </a:solidFill>
                        <a:effectLst/>
                        <a:latin typeface="+mn-lt"/>
                        <a:ea typeface="+mn-ea"/>
                        <a:cs typeface="+mn-cs"/>
                      </a:endParaRPr>
                    </a:p>
                    <a:p>
                      <a:endParaRPr lang="en-IN" sz="1800" b="0" i="0" kern="1200" dirty="0">
                        <a:solidFill>
                          <a:schemeClr val="dk1"/>
                        </a:solidFill>
                        <a:effectLst/>
                        <a:latin typeface="+mn-lt"/>
                        <a:ea typeface="+mn-ea"/>
                        <a:cs typeface="+mn-cs"/>
                      </a:endParaRPr>
                    </a:p>
                    <a:p>
                      <a:r>
                        <a:rPr lang="nl-NL" sz="1800" b="0" i="0" kern="1200" dirty="0">
                          <a:solidFill>
                            <a:schemeClr val="dk1"/>
                          </a:solidFill>
                          <a:effectLst/>
                          <a:latin typeface="+mn-lt"/>
                          <a:ea typeface="+mn-ea"/>
                          <a:cs typeface="+mn-cs"/>
                        </a:rPr>
                        <a:t>H. Zou, R. Lan, Y. Zhong, Z. Liu and X. Luo</a:t>
                      </a:r>
                      <a:endParaRPr lang="en-IN" sz="1800" b="0" i="0" kern="1200" dirty="0">
                        <a:solidFill>
                          <a:schemeClr val="dk1"/>
                        </a:solidFill>
                        <a:effectLst/>
                        <a:latin typeface="+mn-lt"/>
                        <a:ea typeface="+mn-ea"/>
                        <a:cs typeface="+mn-cs"/>
                      </a:endParaRPr>
                    </a:p>
                    <a:p>
                      <a:endParaRPr lang="en-IN" sz="1800" b="0" i="0" kern="1200" dirty="0">
                        <a:solidFill>
                          <a:schemeClr val="dk1"/>
                        </a:solidFill>
                        <a:effectLst/>
                        <a:latin typeface="+mn-lt"/>
                        <a:ea typeface="+mn-ea"/>
                        <a:cs typeface="+mn-cs"/>
                      </a:endParaRPr>
                    </a:p>
                    <a:p>
                      <a:r>
                        <a:rPr lang="en-IN" sz="1800" b="0" i="0" kern="1200" dirty="0">
                          <a:solidFill>
                            <a:schemeClr val="dk1"/>
                          </a:solidFill>
                          <a:effectLst/>
                          <a:latin typeface="+mn-lt"/>
                          <a:ea typeface="+mn-ea"/>
                          <a:cs typeface="+mn-cs"/>
                        </a:rPr>
                        <a:t>Q. </a:t>
                      </a:r>
                      <a:r>
                        <a:rPr lang="en-IN" sz="1800" b="0" i="0" kern="1200" dirty="0" err="1">
                          <a:solidFill>
                            <a:schemeClr val="dk1"/>
                          </a:solidFill>
                          <a:effectLst/>
                          <a:latin typeface="+mn-lt"/>
                          <a:ea typeface="+mn-ea"/>
                          <a:cs typeface="+mn-cs"/>
                        </a:rPr>
                        <a:t>ZhiPing</a:t>
                      </a:r>
                      <a:r>
                        <a:rPr lang="en-IN" sz="1800" b="0" i="0" kern="1200" dirty="0">
                          <a:solidFill>
                            <a:schemeClr val="dk1"/>
                          </a:solidFill>
                          <a:effectLst/>
                          <a:latin typeface="+mn-lt"/>
                          <a:ea typeface="+mn-ea"/>
                          <a:cs typeface="+mn-cs"/>
                        </a:rPr>
                        <a:t>, Z. </a:t>
                      </a:r>
                      <a:r>
                        <a:rPr lang="en-IN" sz="1800" b="0" i="0" kern="1200" dirty="0" err="1">
                          <a:solidFill>
                            <a:schemeClr val="dk1"/>
                          </a:solidFill>
                          <a:effectLst/>
                          <a:latin typeface="+mn-lt"/>
                          <a:ea typeface="+mn-ea"/>
                          <a:cs typeface="+mn-cs"/>
                        </a:rPr>
                        <a:t>YuanQi</a:t>
                      </a:r>
                      <a:r>
                        <a:rPr lang="en-IN" sz="1800" b="0" i="0" kern="1200" dirty="0">
                          <a:solidFill>
                            <a:schemeClr val="dk1"/>
                          </a:solidFill>
                          <a:effectLst/>
                          <a:latin typeface="+mn-lt"/>
                          <a:ea typeface="+mn-ea"/>
                          <a:cs typeface="+mn-cs"/>
                        </a:rPr>
                        <a:t>, S. Yi and L. </a:t>
                      </a:r>
                      <a:r>
                        <a:rPr lang="en-IN" sz="1800" b="0" i="0" kern="1200" dirty="0" err="1">
                          <a:solidFill>
                            <a:schemeClr val="dk1"/>
                          </a:solidFill>
                          <a:effectLst/>
                          <a:latin typeface="+mn-lt"/>
                          <a:ea typeface="+mn-ea"/>
                          <a:cs typeface="+mn-cs"/>
                        </a:rPr>
                        <a:t>XiangBo</a:t>
                      </a:r>
                      <a:endParaRPr lang="en-IN" sz="1800" b="0" i="0" kern="1200" dirty="0">
                        <a:solidFill>
                          <a:schemeClr val="dk1"/>
                        </a:solidFill>
                        <a:effectLst/>
                        <a:latin typeface="+mn-lt"/>
                        <a:ea typeface="+mn-ea"/>
                        <a:cs typeface="+mn-cs"/>
                      </a:endParaRPr>
                    </a:p>
                  </a:txBody>
                  <a:tcPr/>
                </a:tc>
                <a:tc>
                  <a:txBody>
                    <a:bodyPr/>
                    <a:lstStyle/>
                    <a:p>
                      <a:r>
                        <a:rPr lang="en-IN" sz="1400" dirty="0"/>
                        <a:t>These abstracts highlight advancements in image denoising techniques. The first paper enhances the expected patch log likelihood (EPLL) method by integrating a multi-scale prior, improving denoising, deblurring, and super-resolution tasks. The second paper introduces an enhanced deep convolutional neural network (EDCNN) that outperforms existing methods, particularly on images with high-level noise. Lastly, the third paper presents a novel generative adversarial network (GAN) architecture for denoising, demonstrating its superiority through rigorous evaluations. These contributions signal progress in denoising algorithms, promising better image restoration outcomes.</a:t>
                      </a:r>
                    </a:p>
                  </a:txBody>
                  <a:tcPr/>
                </a:tc>
                <a:tc>
                  <a:txBody>
                    <a:bodyPr/>
                    <a:lstStyle/>
                    <a:p>
                      <a:r>
                        <a:rPr lang="en-IN" sz="1400" dirty="0"/>
                        <a:t>The outcomes of the three papers are: enhanced image denoising, deblurring, and super-resolution via a multi-scale extension of the EPLL method; an improved deep convolutional neural network (EDCNN) for image denoising with residual learning and deeper architecture; and a novel generative adversarial network (GAN) for image denoising with superior performance through a new loss function and generator network.</a:t>
                      </a:r>
                    </a:p>
                  </a:txBody>
                  <a:tcPr/>
                </a:tc>
                <a:extLst>
                  <a:ext uri="{0D108BD9-81ED-4DB2-BD59-A6C34878D82A}">
                    <a16:rowId xmlns:a16="http://schemas.microsoft.com/office/drawing/2014/main" val="3914973028"/>
                  </a:ext>
                </a:extLst>
              </a:tr>
            </a:tbl>
          </a:graphicData>
        </a:graphic>
      </p:graphicFrame>
      <p:sp>
        <p:nvSpPr>
          <p:cNvPr id="7" name="Date Placeholder 3">
            <a:extLst>
              <a:ext uri="{FF2B5EF4-FFF2-40B4-BE49-F238E27FC236}">
                <a16:creationId xmlns:a16="http://schemas.microsoft.com/office/drawing/2014/main" id="{743A8675-9C28-7711-07A4-F6EED41D7B43}"/>
              </a:ext>
            </a:extLst>
          </p:cNvPr>
          <p:cNvSpPr>
            <a:spLocks noGrp="1"/>
          </p:cNvSpPr>
          <p:nvPr>
            <p:ph type="dt" sz="half" idx="10"/>
          </p:nvPr>
        </p:nvSpPr>
        <p:spPr>
          <a:xfrm>
            <a:off x="838200" y="6356350"/>
            <a:ext cx="2743200" cy="365125"/>
          </a:xfrm>
        </p:spPr>
        <p:txBody>
          <a:bodyPr/>
          <a:lstStyle/>
          <a:p>
            <a:fld id="{3D8192F2-3BB5-4B54-81EA-45F926E3F755}" type="datetime1">
              <a:rPr lang="en-IN" smtClean="0"/>
              <a:t>21-05-2024</a:t>
            </a:fld>
            <a:endParaRPr lang="en-IN" dirty="0"/>
          </a:p>
        </p:txBody>
      </p:sp>
      <p:sp>
        <p:nvSpPr>
          <p:cNvPr id="4" name="Footer Placeholder 4">
            <a:extLst>
              <a:ext uri="{FF2B5EF4-FFF2-40B4-BE49-F238E27FC236}">
                <a16:creationId xmlns:a16="http://schemas.microsoft.com/office/drawing/2014/main" id="{F7355DDD-E3E4-7944-291C-D83692E84798}"/>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1295001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1A57B-997A-4A34-B2F5-743C6DF2C44B}"/>
              </a:ext>
            </a:extLst>
          </p:cNvPr>
          <p:cNvSpPr>
            <a:spLocks noGrp="1"/>
          </p:cNvSpPr>
          <p:nvPr>
            <p:ph type="title"/>
          </p:nvPr>
        </p:nvSpPr>
        <p:spPr/>
        <p:txBody>
          <a:bodyPr/>
          <a:lstStyle/>
          <a:p>
            <a:r>
              <a:rPr lang="en-IN" dirty="0"/>
              <a:t>Literature Review Limitations</a:t>
            </a:r>
          </a:p>
        </p:txBody>
      </p:sp>
      <p:sp>
        <p:nvSpPr>
          <p:cNvPr id="6" name="Slide Number Placeholder 5">
            <a:extLst>
              <a:ext uri="{FF2B5EF4-FFF2-40B4-BE49-F238E27FC236}">
                <a16:creationId xmlns:a16="http://schemas.microsoft.com/office/drawing/2014/main" id="{845C27A2-2538-40BA-9805-D6E37170DCD2}"/>
              </a:ext>
            </a:extLst>
          </p:cNvPr>
          <p:cNvSpPr>
            <a:spLocks noGrp="1"/>
          </p:cNvSpPr>
          <p:nvPr>
            <p:ph type="sldNum" sz="quarter" idx="12"/>
          </p:nvPr>
        </p:nvSpPr>
        <p:spPr/>
        <p:txBody>
          <a:bodyPr/>
          <a:lstStyle/>
          <a:p>
            <a:fld id="{1631108B-5D83-4953-8F3A-2D4544B1B95C}" type="slidenum">
              <a:rPr lang="en-IN" smtClean="0"/>
              <a:pPr/>
              <a:t>8</a:t>
            </a:fld>
            <a:endParaRPr lang="en-IN"/>
          </a:p>
        </p:txBody>
      </p:sp>
      <p:sp>
        <p:nvSpPr>
          <p:cNvPr id="7" name="Date Placeholder 3">
            <a:extLst>
              <a:ext uri="{FF2B5EF4-FFF2-40B4-BE49-F238E27FC236}">
                <a16:creationId xmlns:a16="http://schemas.microsoft.com/office/drawing/2014/main" id="{743A8675-9C28-7711-07A4-F6EED41D7B43}"/>
              </a:ext>
            </a:extLst>
          </p:cNvPr>
          <p:cNvSpPr>
            <a:spLocks noGrp="1"/>
          </p:cNvSpPr>
          <p:nvPr>
            <p:ph type="dt" sz="half" idx="10"/>
          </p:nvPr>
        </p:nvSpPr>
        <p:spPr>
          <a:xfrm>
            <a:off x="838200" y="6356350"/>
            <a:ext cx="2743200" cy="365125"/>
          </a:xfrm>
        </p:spPr>
        <p:txBody>
          <a:bodyPr/>
          <a:lstStyle/>
          <a:p>
            <a:fld id="{3D8192F2-3BB5-4B54-81EA-45F926E3F755}" type="datetime1">
              <a:rPr lang="en-IN" smtClean="0"/>
              <a:t>21-05-2024</a:t>
            </a:fld>
            <a:endParaRPr lang="en-IN" dirty="0"/>
          </a:p>
        </p:txBody>
      </p:sp>
      <p:sp>
        <p:nvSpPr>
          <p:cNvPr id="4" name="Footer Placeholder 4">
            <a:extLst>
              <a:ext uri="{FF2B5EF4-FFF2-40B4-BE49-F238E27FC236}">
                <a16:creationId xmlns:a16="http://schemas.microsoft.com/office/drawing/2014/main" id="{F7355DDD-E3E4-7944-291C-D83692E84798}"/>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
        <p:nvSpPr>
          <p:cNvPr id="5" name="Content Placeholder 4">
            <a:extLst>
              <a:ext uri="{FF2B5EF4-FFF2-40B4-BE49-F238E27FC236}">
                <a16:creationId xmlns:a16="http://schemas.microsoft.com/office/drawing/2014/main" id="{6BF0F954-E9F3-31BC-F366-0ECB653CB3B6}"/>
              </a:ext>
            </a:extLst>
          </p:cNvPr>
          <p:cNvSpPr>
            <a:spLocks noGrp="1"/>
          </p:cNvSpPr>
          <p:nvPr>
            <p:ph idx="1"/>
          </p:nvPr>
        </p:nvSpPr>
        <p:spPr/>
        <p:txBody>
          <a:bodyPr>
            <a:normAutofit fontScale="70000" lnSpcReduction="20000"/>
          </a:bodyPr>
          <a:lstStyle/>
          <a:p>
            <a:r>
              <a:rPr lang="en-IN" dirty="0"/>
              <a:t>The first paper's limitation stems from its reliance on theoretical assumptions and empirical evaluations, potentially overlooking real-world variations in denoising algorithm performance.</a:t>
            </a:r>
          </a:p>
          <a:p>
            <a:r>
              <a:rPr lang="en-IN" dirty="0"/>
              <a:t>The second paper's method, although promising, may encounter challenges in accurately estimating noise variance, especially in complex image scenes with heterogeneous textures or structures.</a:t>
            </a:r>
          </a:p>
          <a:p>
            <a:r>
              <a:rPr lang="en-IN" dirty="0"/>
              <a:t>The Bayesian denoising methodology, while effective for handling mixed Poisson-Gaussian noise, may face computational complexity issues, particularly when applied to large-scale biomedical images, limiting its practicality for real-time applications.</a:t>
            </a:r>
          </a:p>
          <a:p>
            <a:r>
              <a:rPr lang="en-IN" dirty="0"/>
              <a:t>The multi-scale EPLL method shows improved performance in various image enhancement tasks but suffers from increased computational complexity, especially for large-scale images, and may be constrained by Gaussian noise assumptions.</a:t>
            </a:r>
          </a:p>
          <a:p>
            <a:r>
              <a:rPr lang="en-IN" dirty="0"/>
              <a:t>The enhanced deep convolutional neural network (EDCNN) exhibits superior denoising performance but may require significant computational resources for training and optimization, and its effectiveness could vary across different noise patterns and image types.</a:t>
            </a:r>
          </a:p>
          <a:p>
            <a:r>
              <a:rPr lang="en-IN" dirty="0"/>
              <a:t>The generative adversarial network (GAN) for image denoising offers promising results but may encounter training instabilities and high computational costs, particularly with complex noise patterns or small datasets, limiting its scalability and practical applicability in real-time scenarios.</a:t>
            </a:r>
          </a:p>
        </p:txBody>
      </p:sp>
    </p:spTree>
    <p:extLst>
      <p:ext uri="{BB962C8B-B14F-4D97-AF65-F5344CB8AC3E}">
        <p14:creationId xmlns:p14="http://schemas.microsoft.com/office/powerpoint/2010/main" val="3265384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54323-40A2-4857-AE96-A928AA4FB118}"/>
              </a:ext>
            </a:extLst>
          </p:cNvPr>
          <p:cNvSpPr>
            <a:spLocks noGrp="1"/>
          </p:cNvSpPr>
          <p:nvPr>
            <p:ph type="title"/>
          </p:nvPr>
        </p:nvSpPr>
        <p:spPr/>
        <p:txBody>
          <a:bodyPr>
            <a:normAutofit/>
          </a:bodyPr>
          <a:lstStyle/>
          <a:p>
            <a:r>
              <a:rPr lang="en-IN" sz="4000" dirty="0"/>
              <a:t>Research/ Project Issues</a:t>
            </a:r>
          </a:p>
        </p:txBody>
      </p:sp>
      <p:sp>
        <p:nvSpPr>
          <p:cNvPr id="3" name="Content Placeholder 2">
            <a:extLst>
              <a:ext uri="{FF2B5EF4-FFF2-40B4-BE49-F238E27FC236}">
                <a16:creationId xmlns:a16="http://schemas.microsoft.com/office/drawing/2014/main" id="{237821B2-B381-4FDC-ADE9-EB7A7FED995D}"/>
              </a:ext>
            </a:extLst>
          </p:cNvPr>
          <p:cNvSpPr>
            <a:spLocks noGrp="1"/>
          </p:cNvSpPr>
          <p:nvPr>
            <p:ph idx="1"/>
          </p:nvPr>
        </p:nvSpPr>
        <p:spPr/>
        <p:txBody>
          <a:bodyPr>
            <a:normAutofit/>
          </a:bodyPr>
          <a:lstStyle/>
          <a:p>
            <a:r>
              <a:rPr lang="en-IN" dirty="0"/>
              <a:t>Dataset Availability and Diversity</a:t>
            </a:r>
          </a:p>
          <a:p>
            <a:r>
              <a:rPr lang="en-IN" dirty="0"/>
              <a:t>Noise Variability</a:t>
            </a:r>
          </a:p>
          <a:p>
            <a:r>
              <a:rPr lang="en-IN" dirty="0"/>
              <a:t>Overfitting and Generalization</a:t>
            </a:r>
          </a:p>
          <a:p>
            <a:r>
              <a:rPr lang="en-IN" sz="2800" dirty="0"/>
              <a:t>Training Stability</a:t>
            </a:r>
          </a:p>
          <a:p>
            <a:r>
              <a:rPr lang="en-IN" sz="2800" dirty="0"/>
              <a:t>Hyperparameter Tuning</a:t>
            </a:r>
          </a:p>
          <a:p>
            <a:r>
              <a:rPr lang="en-IN" sz="2800" dirty="0"/>
              <a:t>Evaluation Metrics</a:t>
            </a:r>
          </a:p>
          <a:p>
            <a:r>
              <a:rPr lang="en-IN" sz="2800" dirty="0"/>
              <a:t>Computational Resources</a:t>
            </a:r>
          </a:p>
          <a:p>
            <a:r>
              <a:rPr lang="en-IN" sz="2800" dirty="0"/>
              <a:t>Post-processing Techniques</a:t>
            </a:r>
          </a:p>
          <a:p>
            <a:endParaRPr lang="en-IN" dirty="0"/>
          </a:p>
          <a:p>
            <a:endParaRPr lang="en-IN" dirty="0"/>
          </a:p>
        </p:txBody>
      </p:sp>
      <p:sp>
        <p:nvSpPr>
          <p:cNvPr id="4" name="Date Placeholder 3">
            <a:extLst>
              <a:ext uri="{FF2B5EF4-FFF2-40B4-BE49-F238E27FC236}">
                <a16:creationId xmlns:a16="http://schemas.microsoft.com/office/drawing/2014/main" id="{A1D4C7B6-FB5B-452C-99E4-141F3E9158A3}"/>
              </a:ext>
            </a:extLst>
          </p:cNvPr>
          <p:cNvSpPr>
            <a:spLocks noGrp="1"/>
          </p:cNvSpPr>
          <p:nvPr>
            <p:ph type="dt" sz="half" idx="10"/>
          </p:nvPr>
        </p:nvSpPr>
        <p:spPr/>
        <p:txBody>
          <a:bodyPr/>
          <a:lstStyle/>
          <a:p>
            <a:fld id="{F8458A76-70FD-4CA1-9BC4-46D1D1698691}" type="datetime1">
              <a:rPr lang="en-IN" smtClean="0"/>
              <a:t>21-05-2024</a:t>
            </a:fld>
            <a:endParaRPr lang="en-IN"/>
          </a:p>
        </p:txBody>
      </p:sp>
      <p:sp>
        <p:nvSpPr>
          <p:cNvPr id="6" name="Slide Number Placeholder 5">
            <a:extLst>
              <a:ext uri="{FF2B5EF4-FFF2-40B4-BE49-F238E27FC236}">
                <a16:creationId xmlns:a16="http://schemas.microsoft.com/office/drawing/2014/main" id="{C0B67A15-808F-4C01-B2FA-3C6A5B2E9F65}"/>
              </a:ext>
            </a:extLst>
          </p:cNvPr>
          <p:cNvSpPr>
            <a:spLocks noGrp="1"/>
          </p:cNvSpPr>
          <p:nvPr>
            <p:ph type="sldNum" sz="quarter" idx="12"/>
          </p:nvPr>
        </p:nvSpPr>
        <p:spPr/>
        <p:txBody>
          <a:bodyPr/>
          <a:lstStyle/>
          <a:p>
            <a:fld id="{1631108B-5D83-4953-8F3A-2D4544B1B95C}" type="slidenum">
              <a:rPr lang="en-IN" smtClean="0"/>
              <a:pPr/>
              <a:t>9</a:t>
            </a:fld>
            <a:endParaRPr lang="en-IN"/>
          </a:p>
        </p:txBody>
      </p:sp>
      <p:sp>
        <p:nvSpPr>
          <p:cNvPr id="5" name="Footer Placeholder 4">
            <a:extLst>
              <a:ext uri="{FF2B5EF4-FFF2-40B4-BE49-F238E27FC236}">
                <a16:creationId xmlns:a16="http://schemas.microsoft.com/office/drawing/2014/main" id="{3EE6FE44-B42A-F095-6357-0D933D107B16}"/>
              </a:ext>
            </a:extLst>
          </p:cNvPr>
          <p:cNvSpPr>
            <a:spLocks noGrp="1"/>
          </p:cNvSpPr>
          <p:nvPr>
            <p:ph type="ftr" sz="quarter" idx="11"/>
          </p:nvPr>
        </p:nvSpPr>
        <p:spPr>
          <a:xfrm>
            <a:off x="3594512" y="6356349"/>
            <a:ext cx="5067630" cy="365125"/>
          </a:xfrm>
        </p:spPr>
        <p:txBody>
          <a:bodyPr/>
          <a:lstStyle/>
          <a:p>
            <a:r>
              <a:rPr lang="en-IN" dirty="0"/>
              <a:t>Minimising Gaussian Noise from real time CCTV Images Using GAN</a:t>
            </a:r>
            <a:r>
              <a:rPr lang="en-US" dirty="0"/>
              <a:t>| Department of Information Science and Engineering</a:t>
            </a:r>
            <a:endParaRPr lang="en-IN" dirty="0"/>
          </a:p>
        </p:txBody>
      </p:sp>
    </p:spTree>
    <p:extLst>
      <p:ext uri="{BB962C8B-B14F-4D97-AF65-F5344CB8AC3E}">
        <p14:creationId xmlns:p14="http://schemas.microsoft.com/office/powerpoint/2010/main" val="11145904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1053</TotalTime>
  <Words>2228</Words>
  <Application>Microsoft Office PowerPoint</Application>
  <PresentationFormat>Widescreen</PresentationFormat>
  <Paragraphs>221</Paragraphs>
  <Slides>25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Calibri Light</vt:lpstr>
      <vt:lpstr>Söhne</vt:lpstr>
      <vt:lpstr>Times New Roman</vt:lpstr>
      <vt:lpstr>Trebuchet MS</vt:lpstr>
      <vt:lpstr>Office Theme</vt:lpstr>
      <vt:lpstr>Department of Information Science and Engineering</vt:lpstr>
      <vt:lpstr>Contents</vt:lpstr>
      <vt:lpstr>Motivation</vt:lpstr>
      <vt:lpstr>Abstract</vt:lpstr>
      <vt:lpstr>Introduction</vt:lpstr>
      <vt:lpstr>Literature Review</vt:lpstr>
      <vt:lpstr>Literature Review</vt:lpstr>
      <vt:lpstr>Literature Review Limitations</vt:lpstr>
      <vt:lpstr>Research/ Project Issues</vt:lpstr>
      <vt:lpstr>Problem Statement</vt:lpstr>
      <vt:lpstr>Software Requirements Specification</vt:lpstr>
      <vt:lpstr>Software Requirements Specification</vt:lpstr>
      <vt:lpstr>Objectives</vt:lpstr>
      <vt:lpstr>Framework/Methodology</vt:lpstr>
      <vt:lpstr>Architecture Diagram</vt:lpstr>
      <vt:lpstr>Important code snippets</vt:lpstr>
      <vt:lpstr>Important code snippets</vt:lpstr>
      <vt:lpstr>Important code snippets</vt:lpstr>
      <vt:lpstr>Front-end for our project</vt:lpstr>
      <vt:lpstr>Result and Discussions</vt:lpstr>
      <vt:lpstr>Analysis with  Original Image</vt:lpstr>
      <vt:lpstr>Future Scope</vt:lpstr>
      <vt:lpstr>Conference Submission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Information Science and Engineering</dc:title>
  <dc:creator>Pranava Aithal</dc:creator>
  <cp:lastModifiedBy>Pranava Aithal</cp:lastModifiedBy>
  <cp:revision>97</cp:revision>
  <dcterms:modified xsi:type="dcterms:W3CDTF">2024-05-21T14:29:51Z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2024-05-05T06:12:58Z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e2a19857-e4cc-4fd3-86f7-f7d3b2c04a44</vt:lpwstr>
  </property>
  <property fmtid="{D5CDD505-2E9C-101B-9397-08002B2CF9AE}" pid="7" name="MSIP_Label_defa4170-0d19-0005-0004-bc88714345d2_ActionId">
    <vt:lpwstr>14434e91-48c1-4800-8e5a-f51922c1c963</vt:lpwstr>
  </property>
  <property fmtid="{D5CDD505-2E9C-101B-9397-08002B2CF9AE}" pid="8" name="MSIP_Label_defa4170-0d19-0005-0004-bc88714345d2_ContentBits">
    <vt:lpwstr>0</vt:lpwstr>
  </property>
</Properties>
</file>

<file path=docProps/thumbnail.jpeg>
</file>